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0_244B9F4B.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40233600" cy="4023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624B18D-40D8-BEBC-3F03-A06F32457722}" name="Sandra Wayman" initials="SW" userId="S::sw783@cornell.edu::c8e2008c-7f06-40a0-8cd3-8622ce8dd6ef"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452"/>
    <p:restoredTop sz="96327"/>
  </p:normalViewPr>
  <p:slideViewPr>
    <p:cSldViewPr snapToGrid="0">
      <p:cViewPr>
        <p:scale>
          <a:sx n="40" d="100"/>
          <a:sy n="40" d="100"/>
        </p:scale>
        <p:origin x="1176" y="-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omments/modernComment_100_244B9F4B.xml><?xml version="1.0" encoding="utf-8"?>
<p188:cmLst xmlns:a="http://schemas.openxmlformats.org/drawingml/2006/main" xmlns:r="http://schemas.openxmlformats.org/officeDocument/2006/relationships" xmlns:p188="http://schemas.microsoft.com/office/powerpoint/2018/8/main">
  <p188:cm id="{F9067309-0038-F94E-ABD6-2099F8172AF9}" authorId="{4624B18D-40D8-BEBC-3F03-A06F32457722}" created="2022-12-08T17:17:05.961">
    <ac:txMkLst xmlns:ac="http://schemas.microsoft.com/office/drawing/2013/main/command">
      <pc:docMk xmlns:pc="http://schemas.microsoft.com/office/powerpoint/2013/main/command"/>
      <pc:sldMk xmlns:pc="http://schemas.microsoft.com/office/powerpoint/2013/main/command" cId="608935755" sldId="256"/>
      <ac:spMk id="7" creationId="{6CD71783-5FC7-96A5-E2D1-860503416B0A}"/>
      <ac:txMk cp="172" len="6">
        <ac:context len="487" hash="1049210102"/>
      </ac:txMk>
    </ac:txMkLst>
    <p188:pos x="32822203" y="3427816"/>
    <p188:txBody>
      <a:bodyPr/>
      <a:lstStyle/>
      <a:p>
        <a:r>
          <a:rPr lang="en-US"/>
          <a:t>“And which”</a:t>
        </a:r>
      </a:p>
    </p188:txBody>
  </p188:cm>
  <p188:cm id="{CA1B6CC3-B945-CF46-9747-2C83052BDE10}" authorId="{4624B18D-40D8-BEBC-3F03-A06F32457722}" created="2022-12-08T17:17:50.048">
    <ac:txMkLst xmlns:ac="http://schemas.microsoft.com/office/drawing/2013/main/command">
      <pc:docMk xmlns:pc="http://schemas.microsoft.com/office/powerpoint/2013/main/command"/>
      <pc:sldMk xmlns:pc="http://schemas.microsoft.com/office/powerpoint/2013/main/command" cId="608935755" sldId="256"/>
      <ac:spMk id="7" creationId="{6CD71783-5FC7-96A5-E2D1-860503416B0A}"/>
      <ac:txMk cp="187" len="6">
        <ac:context len="487" hash="1049210102"/>
      </ac:txMk>
    </ac:txMkLst>
    <p188:pos x="36958774" y="3427816"/>
    <p188:txBody>
      <a:bodyPr/>
      <a:lstStyle/>
      <a:p>
        <a:r>
          <a:rPr lang="en-US"/>
          <a:t>minimal</a:t>
        </a:r>
      </a:p>
    </p188:txBody>
  </p188:cm>
  <p188:cm id="{A8B4E77B-C03F-CB4E-8E26-56AAD3C34C6F}" authorId="{4624B18D-40D8-BEBC-3F03-A06F32457722}" created="2022-12-08T17:22:24.978">
    <ac:txMkLst xmlns:ac="http://schemas.microsoft.com/office/drawing/2013/main/command">
      <pc:docMk xmlns:pc="http://schemas.microsoft.com/office/powerpoint/2013/main/command"/>
      <pc:sldMk xmlns:pc="http://schemas.microsoft.com/office/powerpoint/2013/main/command" cId="608935755" sldId="256"/>
      <ac:spMk id="12" creationId="{20164146-EB2D-7B14-41E9-2666BFD8A53B}"/>
      <ac:txMk cp="56" len="8">
        <ac:context len="66" hash="326170115"/>
      </ac:txMk>
    </ac:txMkLst>
    <p188:pos x="15501257" y="2520961"/>
    <p188:txBody>
      <a:bodyPr/>
      <a:lstStyle/>
      <a:p>
        <a:r>
          <a:rPr lang="en-US"/>
          <a:t>I imagine this is a placeholder? Nebraska what…. Maybe a little more information for the acknowledgements. </a:t>
        </a:r>
      </a:p>
    </p188:txBody>
  </p188:cm>
  <p188:cm id="{686708BF-CCD1-AF44-A329-A1FFE8D334D1}" authorId="{4624B18D-40D8-BEBC-3F03-A06F32457722}" created="2022-12-08T17:24:44.648">
    <ac:deMkLst xmlns:ac="http://schemas.microsoft.com/office/drawing/2013/main/command">
      <pc:docMk xmlns:pc="http://schemas.microsoft.com/office/powerpoint/2013/main/command"/>
      <pc:sldMk xmlns:pc="http://schemas.microsoft.com/office/powerpoint/2013/main/command" cId="608935755" sldId="256"/>
      <ac:spMk id="2" creationId="{E27C5E28-4A65-365F-14CD-78B7F2EE417A}"/>
    </ac:deMkLst>
    <p188:txBody>
      <a:bodyPr/>
      <a:lstStyle/>
      <a:p>
        <a:r>
          <a:rPr lang="en-US"/>
          <a:t>Can we add one of the photos from the experiment? Even if its not an “informative” photo, it still would be fun to see a brassica :)</a:t>
        </a:r>
      </a:p>
    </p188:txBody>
  </p188:cm>
  <p188:cm id="{86F846AA-D879-134F-9FC1-FFE5125ECF65}" authorId="{4624B18D-40D8-BEBC-3F03-A06F32457722}" created="2022-12-08T17:25:46.467">
    <ac:txMkLst xmlns:ac="http://schemas.microsoft.com/office/drawing/2013/main/command">
      <pc:docMk xmlns:pc="http://schemas.microsoft.com/office/powerpoint/2013/main/command"/>
      <pc:sldMk xmlns:pc="http://schemas.microsoft.com/office/powerpoint/2013/main/command" cId="608935755" sldId="256"/>
      <ac:spMk id="7" creationId="{6CD71783-5FC7-96A5-E2D1-860503416B0A}"/>
      <ac:txMk cp="11" len="60">
        <ac:context len="487" hash="1049210102"/>
      </ac:txMk>
    </ac:txMkLst>
    <p188:pos x="17417142" y="2382787"/>
    <p188:replyLst>
      <p188:reply id="{9ED113D6-38F9-2043-8784-39277A6C4554}" authorId="{4624B18D-40D8-BEBC-3F03-A06F32457722}" created="2022-12-08T17:46:26.531">
        <p188:txBody>
          <a:bodyPr/>
          <a:lstStyle/>
          <a:p>
            <a:r>
              <a:rPr lang="en-US"/>
              <a:t>Maybe instead we could consider talking about the rolled rye mulch, and how brassica species could be a way to continue soil cover into the spring. This relates to organic no-till rotation management, how its so hard to do continuous no-till but that frost-seeding brassicas into the rolled rye is one possible way to preserve the no-till. I suggest looking more into this through Google scholar perhaps? I’m not the best expert myself ;) </a:t>
            </a:r>
          </a:p>
        </p188:txBody>
      </p188:reply>
    </p188:replyLst>
    <p188:txBody>
      <a:bodyPr/>
      <a:lstStyle/>
      <a:p>
        <a:r>
          <a:rPr lang="en-US"/>
          <a:t>I’d say remove this first bullet—it might be better to have precious space on the poster relate to the specific study</a:t>
        </a:r>
      </a:p>
    </p188:txBody>
  </p188:cm>
  <p188:cm id="{1387A557-37AA-2F44-9506-60928AA5D3A9}" authorId="{4624B18D-40D8-BEBC-3F03-A06F32457722}" created="2022-12-08T17:29:58.858">
    <ac:txMkLst xmlns:ac="http://schemas.microsoft.com/office/drawing/2013/main/command">
      <pc:docMk xmlns:pc="http://schemas.microsoft.com/office/powerpoint/2013/main/command"/>
      <pc:sldMk xmlns:pc="http://schemas.microsoft.com/office/powerpoint/2013/main/command" cId="608935755" sldId="256"/>
      <ac:spMk id="7" creationId="{6CD71783-5FC7-96A5-E2D1-860503416B0A}"/>
      <ac:txMk cp="436" len="47">
        <ac:context len="487" hash="1049210102"/>
      </ac:txMk>
    </ac:txMkLst>
    <p188:pos x="14848114" y="6519359"/>
    <p188:txBody>
      <a:bodyPr/>
      <a:lstStyle/>
      <a:p>
        <a:r>
          <a:rPr lang="en-US"/>
          <a:t>How is it important that brassicas are cool-season crops? Also is it important to this poster’s story to mention the soil incorporation piece? 
Finally, would it make sense to say “Can brassicas provide reliable weed suppression compared with red clover?”  The way red clover is presented makes it seem like its the “control”</a:t>
        </a:r>
      </a:p>
    </p188:txBody>
  </p188:cm>
  <p188:cm id="{E8A2657F-81BD-7F45-8858-E03A3D729DF1}" authorId="{4624B18D-40D8-BEBC-3F03-A06F32457722}" created="2022-12-08T17:42:54.016">
    <ac:deMkLst xmlns:ac="http://schemas.microsoft.com/office/drawing/2013/main/command">
      <pc:docMk xmlns:pc="http://schemas.microsoft.com/office/powerpoint/2013/main/command"/>
      <pc:sldMk xmlns:pc="http://schemas.microsoft.com/office/powerpoint/2013/main/command" cId="608935755" sldId="256"/>
      <ac:spMk id="24" creationId="{AA8A3CE1-3737-36DF-4AF2-B59463B48969}"/>
    </ac:deMkLst>
    <p188:replyLst>
      <p188:reply id="{73A71CB7-DF99-F644-A7D7-FABB3FD71E92}" authorId="{4624B18D-40D8-BEBC-3F03-A06F32457722}" created="2022-12-08T17:43:17.487">
        <p188:txBody>
          <a:bodyPr/>
          <a:lstStyle/>
          <a:p>
            <a:r>
              <a:rPr lang="en-US"/>
              <a:t>I think we should avoid using the term “speculative” though, and call it “% cover” instead  (including graph axis)</a:t>
            </a:r>
          </a:p>
        </p188:txBody>
      </p188:reply>
    </p188:replyLst>
    <p188:txBody>
      <a:bodyPr/>
      <a:lstStyle/>
      <a:p>
        <a:r>
          <a:rPr lang="en-US"/>
          <a:t>I really like how the results are so clearly stated—one nice simple sentence right next to the graph. :)</a:t>
        </a:r>
      </a:p>
    </p188:txBody>
  </p188:cm>
  <p188:cm id="{5345F304-17D2-614B-BBDB-29F9708B8E6F}" authorId="{4624B18D-40D8-BEBC-3F03-A06F32457722}" created="2022-12-08T17:50:38.201">
    <ac:deMkLst xmlns:ac="http://schemas.microsoft.com/office/drawing/2013/main/command">
      <pc:docMk xmlns:pc="http://schemas.microsoft.com/office/powerpoint/2013/main/command"/>
      <pc:sldMk xmlns:pc="http://schemas.microsoft.com/office/powerpoint/2013/main/command" cId="608935755" sldId="256"/>
      <ac:spMk id="4" creationId="{106A353D-B51C-1D7E-65EE-79966A97DE75}"/>
    </ac:deMkLst>
    <p188:replyLst>
      <p188:reply id="{810B70A5-5E67-234F-8EAD-4AA4D499DF76}" authorId="{4624B18D-40D8-BEBC-3F03-A06F32457722}" created="2022-12-08T17:51:20.820">
        <p188:txBody>
          <a:bodyPr/>
          <a:lstStyle/>
          <a:p>
            <a:r>
              <a:rPr lang="en-US"/>
              <a:t>Additionally, I made some little edits and word-changes throughout the Methods Section even tho I didn’t mark each one</a:t>
            </a:r>
          </a:p>
        </p188:txBody>
      </p188:reply>
    </p188:replyLst>
    <p188:txBody>
      <a:bodyPr/>
      <a:lstStyle/>
      <a:p>
        <a:r>
          <a:rPr lang="en-US"/>
          <a:t>Consider replacing this sentence with this option (shorter and says the same stuff basically): 
“Crop percent coverage and weed and crop biomass were evaluated from a 0.25 𝑚^2 area per plot in June 2022” 
</a:t>
        </a:r>
      </a:p>
    </p188:txBody>
  </p188:cm>
</p188:cmLst>
</file>

<file path=ppt/media/image1.jpeg>
</file>

<file path=ppt/media/image1.pn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6584530"/>
            <a:ext cx="34198560" cy="14007253"/>
          </a:xfrm>
        </p:spPr>
        <p:txBody>
          <a:bodyPr anchor="b"/>
          <a:lstStyle>
            <a:lvl1pPr algn="ctr">
              <a:defRPr sz="26400"/>
            </a:lvl1pPr>
          </a:lstStyle>
          <a:p>
            <a:r>
              <a:rPr lang="en-US"/>
              <a:t>Click to edit Master title style</a:t>
            </a:r>
            <a:endParaRPr lang="en-US" dirty="0"/>
          </a:p>
        </p:txBody>
      </p:sp>
      <p:sp>
        <p:nvSpPr>
          <p:cNvPr id="3" name="Subtitle 2"/>
          <p:cNvSpPr>
            <a:spLocks noGrp="1"/>
          </p:cNvSpPr>
          <p:nvPr>
            <p:ph type="subTitle" idx="1"/>
          </p:nvPr>
        </p:nvSpPr>
        <p:spPr>
          <a:xfrm>
            <a:off x="5029200" y="21131956"/>
            <a:ext cx="30175200" cy="9713804"/>
          </a:xfrm>
        </p:spPr>
        <p:txBody>
          <a:bodyPr/>
          <a:lstStyle>
            <a:lvl1pPr marL="0" indent="0" algn="ctr">
              <a:buNone/>
              <a:defRPr sz="10560"/>
            </a:lvl1pPr>
            <a:lvl2pPr marL="2011680" indent="0" algn="ctr">
              <a:buNone/>
              <a:defRPr sz="8800"/>
            </a:lvl2pPr>
            <a:lvl3pPr marL="4023360" indent="0" algn="ctr">
              <a:buNone/>
              <a:defRPr sz="7920"/>
            </a:lvl3pPr>
            <a:lvl4pPr marL="6035040" indent="0" algn="ctr">
              <a:buNone/>
              <a:defRPr sz="7040"/>
            </a:lvl4pPr>
            <a:lvl5pPr marL="8046720" indent="0" algn="ctr">
              <a:buNone/>
              <a:defRPr sz="7040"/>
            </a:lvl5pPr>
            <a:lvl6pPr marL="10058400" indent="0" algn="ctr">
              <a:buNone/>
              <a:defRPr sz="7040"/>
            </a:lvl6pPr>
            <a:lvl7pPr marL="12070080" indent="0" algn="ctr">
              <a:buNone/>
              <a:defRPr sz="7040"/>
            </a:lvl7pPr>
            <a:lvl8pPr marL="14081760" indent="0" algn="ctr">
              <a:buNone/>
              <a:defRPr sz="7040"/>
            </a:lvl8pPr>
            <a:lvl9pPr marL="16093440" indent="0" algn="ctr">
              <a:buNone/>
              <a:defRPr sz="7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3214571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878910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792172" y="2142067"/>
            <a:ext cx="8675370" cy="3409611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66062" y="2142067"/>
            <a:ext cx="25523190" cy="340961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1687341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861750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45107" y="10030472"/>
            <a:ext cx="34701480" cy="16736057"/>
          </a:xfrm>
        </p:spPr>
        <p:txBody>
          <a:bodyPr anchor="b"/>
          <a:lstStyle>
            <a:lvl1pPr>
              <a:defRPr sz="26400"/>
            </a:lvl1pPr>
          </a:lstStyle>
          <a:p>
            <a:r>
              <a:rPr lang="en-US"/>
              <a:t>Click to edit Master title style</a:t>
            </a:r>
            <a:endParaRPr lang="en-US" dirty="0"/>
          </a:p>
        </p:txBody>
      </p:sp>
      <p:sp>
        <p:nvSpPr>
          <p:cNvPr id="3" name="Text Placeholder 2"/>
          <p:cNvSpPr>
            <a:spLocks noGrp="1"/>
          </p:cNvSpPr>
          <p:nvPr>
            <p:ph type="body" idx="1"/>
          </p:nvPr>
        </p:nvSpPr>
        <p:spPr>
          <a:xfrm>
            <a:off x="2745107" y="26924858"/>
            <a:ext cx="34701480" cy="8801097"/>
          </a:xfrm>
        </p:spPr>
        <p:txBody>
          <a:bodyPr/>
          <a:lstStyle>
            <a:lvl1pPr marL="0" indent="0">
              <a:buNone/>
              <a:defRPr sz="10560">
                <a:solidFill>
                  <a:schemeClr val="tx1"/>
                </a:solidFill>
              </a:defRPr>
            </a:lvl1pPr>
            <a:lvl2pPr marL="2011680" indent="0">
              <a:buNone/>
              <a:defRPr sz="8800">
                <a:solidFill>
                  <a:schemeClr val="tx1">
                    <a:tint val="75000"/>
                  </a:schemeClr>
                </a:solidFill>
              </a:defRPr>
            </a:lvl2pPr>
            <a:lvl3pPr marL="4023360" indent="0">
              <a:buNone/>
              <a:defRPr sz="7920">
                <a:solidFill>
                  <a:schemeClr val="tx1">
                    <a:tint val="75000"/>
                  </a:schemeClr>
                </a:solidFill>
              </a:defRPr>
            </a:lvl3pPr>
            <a:lvl4pPr marL="6035040" indent="0">
              <a:buNone/>
              <a:defRPr sz="7040">
                <a:solidFill>
                  <a:schemeClr val="tx1">
                    <a:tint val="75000"/>
                  </a:schemeClr>
                </a:solidFill>
              </a:defRPr>
            </a:lvl4pPr>
            <a:lvl5pPr marL="8046720" indent="0">
              <a:buNone/>
              <a:defRPr sz="7040">
                <a:solidFill>
                  <a:schemeClr val="tx1">
                    <a:tint val="75000"/>
                  </a:schemeClr>
                </a:solidFill>
              </a:defRPr>
            </a:lvl5pPr>
            <a:lvl6pPr marL="10058400" indent="0">
              <a:buNone/>
              <a:defRPr sz="7040">
                <a:solidFill>
                  <a:schemeClr val="tx1">
                    <a:tint val="75000"/>
                  </a:schemeClr>
                </a:solidFill>
              </a:defRPr>
            </a:lvl6pPr>
            <a:lvl7pPr marL="12070080" indent="0">
              <a:buNone/>
              <a:defRPr sz="7040">
                <a:solidFill>
                  <a:schemeClr val="tx1">
                    <a:tint val="75000"/>
                  </a:schemeClr>
                </a:solidFill>
              </a:defRPr>
            </a:lvl7pPr>
            <a:lvl8pPr marL="14081760" indent="0">
              <a:buNone/>
              <a:defRPr sz="7040">
                <a:solidFill>
                  <a:schemeClr val="tx1">
                    <a:tint val="75000"/>
                  </a:schemeClr>
                </a:solidFill>
              </a:defRPr>
            </a:lvl8pPr>
            <a:lvl9pPr marL="16093440" indent="0">
              <a:buNone/>
              <a:defRPr sz="70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8A4400-B34D-9641-ACA4-6F51C2313905}" type="datetimeFigureOut">
              <a:rPr lang="en-US" smtClean="0"/>
              <a:t>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2332708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66060" y="10710333"/>
            <a:ext cx="17099280" cy="25527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368260" y="10710333"/>
            <a:ext cx="17099280" cy="25527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18A4400-B34D-9641-ACA4-6F51C2313905}" type="datetimeFigureOut">
              <a:rPr lang="en-US" smtClean="0"/>
              <a:t>12/8/22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1885058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71300" y="2142076"/>
            <a:ext cx="34701480" cy="7776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71305" y="9862823"/>
            <a:ext cx="17020696" cy="4833617"/>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Click to edit Master text styles</a:t>
            </a:r>
          </a:p>
        </p:txBody>
      </p:sp>
      <p:sp>
        <p:nvSpPr>
          <p:cNvPr id="4" name="Content Placeholder 3"/>
          <p:cNvSpPr>
            <a:spLocks noGrp="1"/>
          </p:cNvSpPr>
          <p:nvPr>
            <p:ph sz="half" idx="2"/>
          </p:nvPr>
        </p:nvSpPr>
        <p:spPr>
          <a:xfrm>
            <a:off x="2771305" y="14696440"/>
            <a:ext cx="17020696" cy="21616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368262" y="9862823"/>
            <a:ext cx="17104520" cy="4833617"/>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Click to edit Master text styles</a:t>
            </a:r>
          </a:p>
        </p:txBody>
      </p:sp>
      <p:sp>
        <p:nvSpPr>
          <p:cNvPr id="6" name="Content Placeholder 5"/>
          <p:cNvSpPr>
            <a:spLocks noGrp="1"/>
          </p:cNvSpPr>
          <p:nvPr>
            <p:ph sz="quarter" idx="4"/>
          </p:nvPr>
        </p:nvSpPr>
        <p:spPr>
          <a:xfrm>
            <a:off x="20368262" y="14696440"/>
            <a:ext cx="17104520" cy="21616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8A4400-B34D-9641-ACA4-6F51C2313905}" type="datetimeFigureOut">
              <a:rPr lang="en-US" smtClean="0"/>
              <a:t>12/8/22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3215351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8A4400-B34D-9641-ACA4-6F51C2313905}" type="datetimeFigureOut">
              <a:rPr lang="en-US" smtClean="0"/>
              <a:t>12/8/22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411054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8A4400-B34D-9641-ACA4-6F51C2313905}" type="datetimeFigureOut">
              <a:rPr lang="en-US" smtClean="0"/>
              <a:t>12/8/22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4269598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682240"/>
            <a:ext cx="12976383" cy="9387840"/>
          </a:xfrm>
        </p:spPr>
        <p:txBody>
          <a:bodyPr anchor="b"/>
          <a:lstStyle>
            <a:lvl1pPr>
              <a:defRPr sz="14080"/>
            </a:lvl1pPr>
          </a:lstStyle>
          <a:p>
            <a:r>
              <a:rPr lang="en-US"/>
              <a:t>Click to edit Master title style</a:t>
            </a:r>
            <a:endParaRPr lang="en-US" dirty="0"/>
          </a:p>
        </p:txBody>
      </p:sp>
      <p:sp>
        <p:nvSpPr>
          <p:cNvPr id="3" name="Content Placeholder 2"/>
          <p:cNvSpPr>
            <a:spLocks noGrp="1"/>
          </p:cNvSpPr>
          <p:nvPr>
            <p:ph idx="1"/>
          </p:nvPr>
        </p:nvSpPr>
        <p:spPr>
          <a:xfrm>
            <a:off x="17104520" y="5792902"/>
            <a:ext cx="20368260" cy="28591933"/>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71301" y="12070080"/>
            <a:ext cx="12976383" cy="22361316"/>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318A4400-B34D-9641-ACA4-6F51C2313905}" type="datetimeFigureOut">
              <a:rPr lang="en-US" smtClean="0"/>
              <a:t>12/8/22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2587861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682240"/>
            <a:ext cx="12976383" cy="9387840"/>
          </a:xfrm>
        </p:spPr>
        <p:txBody>
          <a:bodyPr anchor="b"/>
          <a:lstStyle>
            <a:lvl1pPr>
              <a:defRPr sz="14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04520" y="5792902"/>
            <a:ext cx="20368260" cy="28591933"/>
          </a:xfrm>
        </p:spPr>
        <p:txBody>
          <a:bodyPr anchor="t"/>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r>
              <a:rPr lang="en-US"/>
              <a:t>Click icon to add picture</a:t>
            </a:r>
            <a:endParaRPr lang="en-US" dirty="0"/>
          </a:p>
        </p:txBody>
      </p:sp>
      <p:sp>
        <p:nvSpPr>
          <p:cNvPr id="4" name="Text Placeholder 3"/>
          <p:cNvSpPr>
            <a:spLocks noGrp="1"/>
          </p:cNvSpPr>
          <p:nvPr>
            <p:ph type="body" sz="half" idx="2"/>
          </p:nvPr>
        </p:nvSpPr>
        <p:spPr>
          <a:xfrm>
            <a:off x="2771301" y="12070080"/>
            <a:ext cx="12976383" cy="22361316"/>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318A4400-B34D-9641-ACA4-6F51C2313905}" type="datetimeFigureOut">
              <a:rPr lang="en-US" smtClean="0"/>
              <a:t>12/8/22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9F6222-D1F2-B242-ADDF-B3B9494E3A0D}" type="slidenum">
              <a:rPr lang="en-US" smtClean="0"/>
              <a:t>‹#›</a:t>
            </a:fld>
            <a:endParaRPr lang="en-US"/>
          </a:p>
        </p:txBody>
      </p:sp>
    </p:spTree>
    <p:extLst>
      <p:ext uri="{BB962C8B-B14F-4D97-AF65-F5344CB8AC3E}">
        <p14:creationId xmlns:p14="http://schemas.microsoft.com/office/powerpoint/2010/main" val="3653934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6060" y="2142076"/>
            <a:ext cx="34701480" cy="7776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66060" y="10710333"/>
            <a:ext cx="34701480" cy="255278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66060" y="37290595"/>
            <a:ext cx="9052560" cy="2142067"/>
          </a:xfrm>
          <a:prstGeom prst="rect">
            <a:avLst/>
          </a:prstGeom>
        </p:spPr>
        <p:txBody>
          <a:bodyPr vert="horz" lIns="91440" tIns="45720" rIns="91440" bIns="45720" rtlCol="0" anchor="ctr"/>
          <a:lstStyle>
            <a:lvl1pPr algn="l">
              <a:defRPr sz="5280">
                <a:solidFill>
                  <a:schemeClr val="tx1">
                    <a:tint val="75000"/>
                  </a:schemeClr>
                </a:solidFill>
              </a:defRPr>
            </a:lvl1pPr>
          </a:lstStyle>
          <a:p>
            <a:fld id="{318A4400-B34D-9641-ACA4-6F51C2313905}" type="datetimeFigureOut">
              <a:rPr lang="en-US" smtClean="0"/>
              <a:t>12/8/22</a:t>
            </a:fld>
            <a:endParaRPr lang="en-US"/>
          </a:p>
        </p:txBody>
      </p:sp>
      <p:sp>
        <p:nvSpPr>
          <p:cNvPr id="5" name="Footer Placeholder 4"/>
          <p:cNvSpPr>
            <a:spLocks noGrp="1"/>
          </p:cNvSpPr>
          <p:nvPr>
            <p:ph type="ftr" sz="quarter" idx="3"/>
          </p:nvPr>
        </p:nvSpPr>
        <p:spPr>
          <a:xfrm>
            <a:off x="13327380" y="37290595"/>
            <a:ext cx="13578840" cy="2142067"/>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414980" y="37290595"/>
            <a:ext cx="9052560" cy="2142067"/>
          </a:xfrm>
          <a:prstGeom prst="rect">
            <a:avLst/>
          </a:prstGeom>
        </p:spPr>
        <p:txBody>
          <a:bodyPr vert="horz" lIns="91440" tIns="45720" rIns="91440" bIns="45720" rtlCol="0" anchor="ctr"/>
          <a:lstStyle>
            <a:lvl1pPr algn="r">
              <a:defRPr sz="5280">
                <a:solidFill>
                  <a:schemeClr val="tx1">
                    <a:tint val="75000"/>
                  </a:schemeClr>
                </a:solidFill>
              </a:defRPr>
            </a:lvl1pPr>
          </a:lstStyle>
          <a:p>
            <a:fld id="{329F6222-D1F2-B242-ADDF-B3B9494E3A0D}" type="slidenum">
              <a:rPr lang="en-US" smtClean="0"/>
              <a:t>‹#›</a:t>
            </a:fld>
            <a:endParaRPr lang="en-US"/>
          </a:p>
        </p:txBody>
      </p:sp>
    </p:spTree>
    <p:extLst>
      <p:ext uri="{BB962C8B-B14F-4D97-AF65-F5344CB8AC3E}">
        <p14:creationId xmlns:p14="http://schemas.microsoft.com/office/powerpoint/2010/main" val="16658309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023360" rtl="0" eaLnBrk="1" latinLnBrk="0" hangingPunct="1">
        <a:lnSpc>
          <a:spcPct val="90000"/>
        </a:lnSpc>
        <a:spcBef>
          <a:spcPct val="0"/>
        </a:spcBef>
        <a:buNone/>
        <a:defRPr sz="19360" kern="1200">
          <a:solidFill>
            <a:schemeClr val="tx1"/>
          </a:solidFill>
          <a:latin typeface="+mj-lt"/>
          <a:ea typeface="+mj-ea"/>
          <a:cs typeface="+mj-cs"/>
        </a:defRPr>
      </a:lvl1pPr>
    </p:titleStyle>
    <p:bodyStyle>
      <a:lvl1pPr marL="1005840" indent="-1005840" algn="l" defTabSz="4023360" rtl="0" eaLnBrk="1" latinLnBrk="0" hangingPunct="1">
        <a:lnSpc>
          <a:spcPct val="90000"/>
        </a:lnSpc>
        <a:spcBef>
          <a:spcPts val="4400"/>
        </a:spcBef>
        <a:buFont typeface="Arial" panose="020B0604020202020204" pitchFamily="34" charset="0"/>
        <a:buChar char="•"/>
        <a:defRPr sz="12320" kern="1200">
          <a:solidFill>
            <a:schemeClr val="tx1"/>
          </a:solidFill>
          <a:latin typeface="+mn-lt"/>
          <a:ea typeface="+mn-ea"/>
          <a:cs typeface="+mn-cs"/>
        </a:defRPr>
      </a:lvl1pPr>
      <a:lvl2pPr marL="3017520" indent="-1005840" algn="l" defTabSz="4023360" rtl="0" eaLnBrk="1" latinLnBrk="0" hangingPunct="1">
        <a:lnSpc>
          <a:spcPct val="90000"/>
        </a:lnSpc>
        <a:spcBef>
          <a:spcPts val="2200"/>
        </a:spcBef>
        <a:buFont typeface="Arial" panose="020B0604020202020204" pitchFamily="34" charset="0"/>
        <a:buChar char="•"/>
        <a:defRPr sz="10560" kern="1200">
          <a:solidFill>
            <a:schemeClr val="tx1"/>
          </a:solidFill>
          <a:latin typeface="+mn-lt"/>
          <a:ea typeface="+mn-ea"/>
          <a:cs typeface="+mn-cs"/>
        </a:defRPr>
      </a:lvl2pPr>
      <a:lvl3pPr marL="5029200" indent="-1005840" algn="l" defTabSz="4023360" rtl="0" eaLnBrk="1" latinLnBrk="0" hangingPunct="1">
        <a:lnSpc>
          <a:spcPct val="90000"/>
        </a:lnSpc>
        <a:spcBef>
          <a:spcPts val="2200"/>
        </a:spcBef>
        <a:buFont typeface="Arial" panose="020B0604020202020204" pitchFamily="34" charset="0"/>
        <a:buChar char="•"/>
        <a:defRPr sz="8800" kern="1200">
          <a:solidFill>
            <a:schemeClr val="tx1"/>
          </a:solidFill>
          <a:latin typeface="+mn-lt"/>
          <a:ea typeface="+mn-ea"/>
          <a:cs typeface="+mn-cs"/>
        </a:defRPr>
      </a:lvl3pPr>
      <a:lvl4pPr marL="70408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4pPr>
      <a:lvl5pPr marL="905256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5pPr>
      <a:lvl6pPr marL="1106424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6pPr>
      <a:lvl7pPr marL="1307592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7pPr>
      <a:lvl8pPr marL="1508760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8pPr>
      <a:lvl9pPr marL="170992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9pPr>
    </p:bodyStyle>
    <p:otherStyle>
      <a:defPPr>
        <a:defRPr lang="en-US"/>
      </a:defPPr>
      <a:lvl1pPr marL="0" algn="l" defTabSz="4023360" rtl="0" eaLnBrk="1" latinLnBrk="0" hangingPunct="1">
        <a:defRPr sz="7920" kern="1200">
          <a:solidFill>
            <a:schemeClr val="tx1"/>
          </a:solidFill>
          <a:latin typeface="+mn-lt"/>
          <a:ea typeface="+mn-ea"/>
          <a:cs typeface="+mn-cs"/>
        </a:defRPr>
      </a:lvl1pPr>
      <a:lvl2pPr marL="2011680" algn="l" defTabSz="4023360" rtl="0" eaLnBrk="1" latinLnBrk="0" hangingPunct="1">
        <a:defRPr sz="7920" kern="1200">
          <a:solidFill>
            <a:schemeClr val="tx1"/>
          </a:solidFill>
          <a:latin typeface="+mn-lt"/>
          <a:ea typeface="+mn-ea"/>
          <a:cs typeface="+mn-cs"/>
        </a:defRPr>
      </a:lvl2pPr>
      <a:lvl3pPr marL="4023360" algn="l" defTabSz="4023360" rtl="0" eaLnBrk="1" latinLnBrk="0" hangingPunct="1">
        <a:defRPr sz="7920" kern="1200">
          <a:solidFill>
            <a:schemeClr val="tx1"/>
          </a:solidFill>
          <a:latin typeface="+mn-lt"/>
          <a:ea typeface="+mn-ea"/>
          <a:cs typeface="+mn-cs"/>
        </a:defRPr>
      </a:lvl3pPr>
      <a:lvl4pPr marL="6035040" algn="l" defTabSz="4023360" rtl="0" eaLnBrk="1" latinLnBrk="0" hangingPunct="1">
        <a:defRPr sz="7920" kern="1200">
          <a:solidFill>
            <a:schemeClr val="tx1"/>
          </a:solidFill>
          <a:latin typeface="+mn-lt"/>
          <a:ea typeface="+mn-ea"/>
          <a:cs typeface="+mn-cs"/>
        </a:defRPr>
      </a:lvl4pPr>
      <a:lvl5pPr marL="8046720" algn="l" defTabSz="4023360" rtl="0" eaLnBrk="1" latinLnBrk="0" hangingPunct="1">
        <a:defRPr sz="7920" kern="1200">
          <a:solidFill>
            <a:schemeClr val="tx1"/>
          </a:solidFill>
          <a:latin typeface="+mn-lt"/>
          <a:ea typeface="+mn-ea"/>
          <a:cs typeface="+mn-cs"/>
        </a:defRPr>
      </a:lvl5pPr>
      <a:lvl6pPr marL="10058400" algn="l" defTabSz="4023360" rtl="0" eaLnBrk="1" latinLnBrk="0" hangingPunct="1">
        <a:defRPr sz="7920" kern="1200">
          <a:solidFill>
            <a:schemeClr val="tx1"/>
          </a:solidFill>
          <a:latin typeface="+mn-lt"/>
          <a:ea typeface="+mn-ea"/>
          <a:cs typeface="+mn-cs"/>
        </a:defRPr>
      </a:lvl6pPr>
      <a:lvl7pPr marL="12070080" algn="l" defTabSz="4023360" rtl="0" eaLnBrk="1" latinLnBrk="0" hangingPunct="1">
        <a:defRPr sz="7920" kern="1200">
          <a:solidFill>
            <a:schemeClr val="tx1"/>
          </a:solidFill>
          <a:latin typeface="+mn-lt"/>
          <a:ea typeface="+mn-ea"/>
          <a:cs typeface="+mn-cs"/>
        </a:defRPr>
      </a:lvl7pPr>
      <a:lvl8pPr marL="14081760" algn="l" defTabSz="4023360" rtl="0" eaLnBrk="1" latinLnBrk="0" hangingPunct="1">
        <a:defRPr sz="7920" kern="1200">
          <a:solidFill>
            <a:schemeClr val="tx1"/>
          </a:solidFill>
          <a:latin typeface="+mn-lt"/>
          <a:ea typeface="+mn-ea"/>
          <a:cs typeface="+mn-cs"/>
        </a:defRPr>
      </a:lvl8pPr>
      <a:lvl9pPr marL="16093440" algn="l" defTabSz="402336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microsoft.com/office/2018/10/relationships/comments" Target="../comments/modernComment_100_244B9F4B.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jpeg"/><Relationship Id="rId4" Type="http://schemas.openxmlformats.org/officeDocument/2006/relationships/hyperlink" Target="https://www.r-project.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C5E28-4A65-365F-14CD-78B7F2EE417A}"/>
              </a:ext>
            </a:extLst>
          </p:cNvPr>
          <p:cNvSpPr>
            <a:spLocks noGrp="1"/>
          </p:cNvSpPr>
          <p:nvPr>
            <p:ph type="ctrTitle"/>
          </p:nvPr>
        </p:nvSpPr>
        <p:spPr>
          <a:xfrm>
            <a:off x="2722742" y="1271447"/>
            <a:ext cx="34027429" cy="3380727"/>
          </a:xfrm>
          <a:solidFill>
            <a:schemeClr val="bg1"/>
          </a:solidFill>
        </p:spPr>
        <p:txBody>
          <a:bodyPr>
            <a:noAutofit/>
          </a:bodyPr>
          <a:lstStyle/>
          <a:p>
            <a:r>
              <a:rPr lang="en-US" sz="12000" b="1" dirty="0">
                <a:solidFill>
                  <a:srgbClr val="C00000"/>
                </a:solidFill>
                <a:latin typeface="Aharoni" panose="020F0502020204030204" pitchFamily="34" charset="0"/>
                <a:cs typeface="Aharoni" panose="020F0502020204030204" pitchFamily="34" charset="0"/>
              </a:rPr>
              <a:t>Weed suppression from frost-seeded</a:t>
            </a:r>
            <a:br>
              <a:rPr lang="en-US" sz="12000" b="1" dirty="0">
                <a:solidFill>
                  <a:srgbClr val="C00000"/>
                </a:solidFill>
                <a:latin typeface="Aharoni" panose="020F0502020204030204" pitchFamily="34" charset="0"/>
                <a:cs typeface="Aharoni" panose="020F0502020204030204" pitchFamily="34" charset="0"/>
              </a:rPr>
            </a:br>
            <a:r>
              <a:rPr lang="en-US" sz="12000" b="1" i="1" dirty="0">
                <a:solidFill>
                  <a:srgbClr val="C00000"/>
                </a:solidFill>
                <a:latin typeface="Aharoni" panose="020F0502020204030204" pitchFamily="34" charset="0"/>
                <a:cs typeface="Aharoni" panose="020F0502020204030204" pitchFamily="34" charset="0"/>
              </a:rPr>
              <a:t>Brassicaceae</a:t>
            </a:r>
            <a:r>
              <a:rPr lang="en-US" sz="12000" b="1" dirty="0">
                <a:solidFill>
                  <a:srgbClr val="C00000"/>
                </a:solidFill>
                <a:latin typeface="Aharoni" panose="020F0502020204030204" pitchFamily="34" charset="0"/>
                <a:cs typeface="Aharoni" panose="020F0502020204030204" pitchFamily="34" charset="0"/>
              </a:rPr>
              <a:t> cover crops </a:t>
            </a:r>
          </a:p>
        </p:txBody>
      </p:sp>
      <p:sp>
        <p:nvSpPr>
          <p:cNvPr id="3" name="Subtitle 2">
            <a:extLst>
              <a:ext uri="{FF2B5EF4-FFF2-40B4-BE49-F238E27FC236}">
                <a16:creationId xmlns:a16="http://schemas.microsoft.com/office/drawing/2014/main" id="{F6E64FAF-69D6-0F14-2A95-0CD7F1AB2991}"/>
              </a:ext>
            </a:extLst>
          </p:cNvPr>
          <p:cNvSpPr>
            <a:spLocks noGrp="1"/>
          </p:cNvSpPr>
          <p:nvPr>
            <p:ph type="subTitle" idx="1"/>
          </p:nvPr>
        </p:nvSpPr>
        <p:spPr>
          <a:xfrm>
            <a:off x="33493133" y="1271446"/>
            <a:ext cx="6514076" cy="5866549"/>
          </a:xfrm>
        </p:spPr>
        <p:txBody>
          <a:bodyPr>
            <a:normAutofit fontScale="92500"/>
          </a:bodyPr>
          <a:lstStyle/>
          <a:p>
            <a:pPr algn="l"/>
            <a:r>
              <a:rPr lang="en-US" sz="4800" b="1" dirty="0"/>
              <a:t>Sustainable Cropping Systems Lab</a:t>
            </a:r>
            <a:br>
              <a:rPr lang="en-US" sz="4800" b="1" dirty="0"/>
            </a:br>
            <a:r>
              <a:rPr lang="en-US" sz="4800" dirty="0"/>
              <a:t>Huong T. X. Nguyen, Olivia L. Fisher, Amy T. Fox, Kristen Loria, Kathryn F. Marini, Christopher J. Pelzer, Adam N. Sharifi, Domenic D. Varma, Sandra Wayman, Matthew R. Ryan </a:t>
            </a:r>
            <a:endParaRPr lang="en-US" sz="4800" b="1" dirty="0"/>
          </a:p>
        </p:txBody>
      </p:sp>
      <p:sp>
        <p:nvSpPr>
          <p:cNvPr id="7" name="TextBox 6">
            <a:extLst>
              <a:ext uri="{FF2B5EF4-FFF2-40B4-BE49-F238E27FC236}">
                <a16:creationId xmlns:a16="http://schemas.microsoft.com/office/drawing/2014/main" id="{6CD71783-5FC7-96A5-E2D1-860503416B0A}"/>
              </a:ext>
            </a:extLst>
          </p:cNvPr>
          <p:cNvSpPr txBox="1"/>
          <p:nvPr/>
        </p:nvSpPr>
        <p:spPr>
          <a:xfrm>
            <a:off x="1045029" y="5607325"/>
            <a:ext cx="38995071" cy="6924973"/>
          </a:xfrm>
          <a:prstGeom prst="rect">
            <a:avLst/>
          </a:prstGeom>
          <a:noFill/>
        </p:spPr>
        <p:txBody>
          <a:bodyPr wrap="square" rtlCol="0">
            <a:spAutoFit/>
          </a:bodyPr>
          <a:lstStyle/>
          <a:p>
            <a:r>
              <a:rPr lang="en-US" sz="6600" b="1" dirty="0">
                <a:solidFill>
                  <a:srgbClr val="C00000"/>
                </a:solidFill>
                <a:latin typeface="Aharoni" panose="02010803020104030203" pitchFamily="2" charset="-79"/>
                <a:cs typeface="Aharoni" panose="02010803020104030203" pitchFamily="2" charset="-79"/>
              </a:rPr>
              <a:t>Motivation</a:t>
            </a:r>
          </a:p>
          <a:p>
            <a:pPr marL="857250" indent="-857250">
              <a:buFont typeface="Arial" panose="020B0604020202020204" pitchFamily="34" charset="0"/>
              <a:buChar char="•"/>
            </a:pPr>
            <a:r>
              <a:rPr lang="en-US" sz="5400" dirty="0"/>
              <a:t>Cover crops can build soil fertility and suppress weeds [1].</a:t>
            </a:r>
          </a:p>
          <a:p>
            <a:pPr marL="857250" indent="-857250">
              <a:buFont typeface="Arial" panose="020B0604020202020204" pitchFamily="34" charset="0"/>
              <a:buChar char="•"/>
            </a:pPr>
            <a:r>
              <a:rPr lang="en-US" sz="5400" dirty="0"/>
              <a:t>Red clover </a:t>
            </a:r>
            <a:r>
              <a:rPr lang="en-US" sz="5400" dirty="0">
                <a:solidFill>
                  <a:schemeClr val="tx1"/>
                </a:solidFill>
              </a:rPr>
              <a:t>(</a:t>
            </a:r>
            <a:r>
              <a:rPr lang="en-US" sz="5400" i="1" dirty="0">
                <a:solidFill>
                  <a:schemeClr val="tx1"/>
                </a:solidFill>
              </a:rPr>
              <a:t>Trifolium pratense </a:t>
            </a:r>
            <a:r>
              <a:rPr lang="en-US" sz="5400" dirty="0">
                <a:solidFill>
                  <a:schemeClr val="tx1"/>
                </a:solidFill>
              </a:rPr>
              <a:t>L.) is a winter-hardy cover crop that provides multiple benefits [2] while requires </a:t>
            </a:r>
            <a:r>
              <a:rPr lang="en-US" sz="5400" dirty="0"/>
              <a:t>little </a:t>
            </a:r>
            <a:r>
              <a:rPr lang="en-US" sz="5400" dirty="0">
                <a:solidFill>
                  <a:schemeClr val="tx1"/>
                </a:solidFill>
              </a:rPr>
              <a:t>management [3], but its weed suppression performance is inconsistent [4,5].</a:t>
            </a:r>
            <a:endParaRPr lang="en-US" sz="5400" dirty="0"/>
          </a:p>
          <a:p>
            <a:pPr marL="857250" indent="-857250">
              <a:buFont typeface="Arial" panose="020B0604020202020204" pitchFamily="34" charset="0"/>
              <a:buChar char="•"/>
            </a:pPr>
            <a:r>
              <a:rPr lang="en-US" sz="5400" dirty="0"/>
              <a:t>Brassicas are cool-season crops. Yellow mustard, spring canola, and winter rapeseed residues can reduce weed seedling emergence </a:t>
            </a:r>
            <a:r>
              <a:rPr lang="en-US" sz="5400" dirty="0">
                <a:solidFill>
                  <a:srgbClr val="000000"/>
                </a:solidFill>
                <a:effectLst/>
              </a:rPr>
              <a:t>when incorporated into the soil</a:t>
            </a:r>
            <a:r>
              <a:rPr lang="en-US" sz="5400" dirty="0"/>
              <a:t> [6]. </a:t>
            </a:r>
          </a:p>
          <a:p>
            <a:pPr marL="857250" indent="-857250">
              <a:buFont typeface="Arial" panose="020B0604020202020204" pitchFamily="34" charset="0"/>
              <a:buChar char="•"/>
            </a:pPr>
            <a:r>
              <a:rPr lang="en-US" sz="5400" b="1" dirty="0">
                <a:solidFill>
                  <a:schemeClr val="accent1">
                    <a:lumMod val="75000"/>
                  </a:schemeClr>
                </a:solidFill>
              </a:rPr>
              <a:t>Can brassicas provide reliable weed suppression? </a:t>
            </a:r>
          </a:p>
          <a:p>
            <a:pPr marL="857250" indent="-857250">
              <a:buFont typeface="Arial" panose="020B0604020202020204" pitchFamily="34" charset="0"/>
              <a:buChar char="•"/>
            </a:pPr>
            <a:endParaRPr lang="en-US" sz="5400" dirty="0"/>
          </a:p>
        </p:txBody>
      </p:sp>
      <p:sp>
        <p:nvSpPr>
          <p:cNvPr id="8" name="TextBox 7">
            <a:extLst>
              <a:ext uri="{FF2B5EF4-FFF2-40B4-BE49-F238E27FC236}">
                <a16:creationId xmlns:a16="http://schemas.microsoft.com/office/drawing/2014/main" id="{1DD7D2B1-395F-CF47-A33F-65D580110256}"/>
              </a:ext>
            </a:extLst>
          </p:cNvPr>
          <p:cNvSpPr txBox="1"/>
          <p:nvPr/>
        </p:nvSpPr>
        <p:spPr>
          <a:xfrm>
            <a:off x="18036164" y="11482849"/>
            <a:ext cx="3014690" cy="1107996"/>
          </a:xfrm>
          <a:prstGeom prst="rect">
            <a:avLst/>
          </a:prstGeom>
          <a:noFill/>
        </p:spPr>
        <p:txBody>
          <a:bodyPr wrap="square" rtlCol="0">
            <a:spAutoFit/>
          </a:bodyPr>
          <a:lstStyle/>
          <a:p>
            <a:r>
              <a:rPr lang="en-US" sz="6600" b="1" dirty="0">
                <a:solidFill>
                  <a:srgbClr val="C00000"/>
                </a:solidFill>
                <a:latin typeface="Aharoni" panose="02010803020104030203" pitchFamily="2" charset="-79"/>
                <a:cs typeface="Aharoni" panose="02010803020104030203" pitchFamily="2" charset="-79"/>
              </a:rPr>
              <a:t>Results</a:t>
            </a:r>
          </a:p>
        </p:txBody>
      </p:sp>
      <p:sp>
        <p:nvSpPr>
          <p:cNvPr id="9" name="TextBox 8">
            <a:extLst>
              <a:ext uri="{FF2B5EF4-FFF2-40B4-BE49-F238E27FC236}">
                <a16:creationId xmlns:a16="http://schemas.microsoft.com/office/drawing/2014/main" id="{4F8FCBFE-BAC6-C4D2-6028-3B21D6359B43}"/>
              </a:ext>
            </a:extLst>
          </p:cNvPr>
          <p:cNvSpPr txBox="1"/>
          <p:nvPr/>
        </p:nvSpPr>
        <p:spPr>
          <a:xfrm rot="10800000" flipV="1">
            <a:off x="1552764" y="12748533"/>
            <a:ext cx="14601635" cy="1754326"/>
          </a:xfrm>
          <a:prstGeom prst="rect">
            <a:avLst/>
          </a:prstGeom>
          <a:noFill/>
        </p:spPr>
        <p:txBody>
          <a:bodyPr wrap="square" rtlCol="0">
            <a:spAutoFit/>
          </a:bodyPr>
          <a:lstStyle/>
          <a:p>
            <a:r>
              <a:rPr lang="en-US" sz="5400" b="1" dirty="0">
                <a:solidFill>
                  <a:schemeClr val="accent1">
                    <a:lumMod val="75000"/>
                  </a:schemeClr>
                </a:solidFill>
              </a:rPr>
              <a:t>Collard provided the strongest weed suppression among the </a:t>
            </a:r>
            <a:r>
              <a:rPr lang="en-US" sz="5400" b="1" i="1" dirty="0">
                <a:solidFill>
                  <a:schemeClr val="accent1">
                    <a:lumMod val="75000"/>
                  </a:schemeClr>
                </a:solidFill>
              </a:rPr>
              <a:t>Brassicaceae </a:t>
            </a:r>
            <a:r>
              <a:rPr lang="en-US" sz="5400" b="1" dirty="0">
                <a:solidFill>
                  <a:schemeClr val="accent1">
                    <a:lumMod val="75000"/>
                  </a:schemeClr>
                </a:solidFill>
              </a:rPr>
              <a:t>species.</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3DAF1467-69D5-0B4E-3A6F-707082E0D7E7}"/>
                  </a:ext>
                </a:extLst>
              </p:cNvPr>
              <p:cNvSpPr txBox="1"/>
              <p:nvPr/>
            </p:nvSpPr>
            <p:spPr>
              <a:xfrm>
                <a:off x="183283" y="27229339"/>
                <a:ext cx="27256915" cy="10520957"/>
              </a:xfrm>
              <a:prstGeom prst="rect">
                <a:avLst/>
              </a:prstGeom>
              <a:noFill/>
            </p:spPr>
            <p:txBody>
              <a:bodyPr wrap="square" rtlCol="0">
                <a:spAutoFit/>
              </a:bodyPr>
              <a:lstStyle/>
              <a:p>
                <a:pPr marL="857250" indent="-857250">
                  <a:buFont typeface="Arial" panose="020B0604020202020204" pitchFamily="34" charset="0"/>
                  <a:buChar char="•"/>
                </a:pPr>
                <a:r>
                  <a:rPr lang="en-US" sz="5400" dirty="0">
                    <a:solidFill>
                      <a:schemeClr val="tx1"/>
                    </a:solidFill>
                  </a:rPr>
                  <a:t>Randomized complete block design with 4 replications (N = 48). Each replication consisted of 10 brassica cover crop species, 1 red clover, and 1 no cover crop treatment. Red clover and no cover crop are control treatments. </a:t>
                </a:r>
              </a:p>
              <a:p>
                <a:pPr marL="857250" indent="-857250">
                  <a:buFont typeface="Arial" panose="020B0604020202020204" pitchFamily="34" charset="0"/>
                  <a:buChar char="•"/>
                </a:pPr>
                <a:r>
                  <a:rPr lang="en-US" sz="5400" dirty="0">
                    <a:solidFill>
                      <a:schemeClr val="tx1"/>
                    </a:solidFill>
                  </a:rPr>
                  <a:t>All crops were frost-seeded into </a:t>
                </a:r>
                <a:r>
                  <a:rPr lang="en-US" sz="5400" b="0" i="0" u="none" strike="noStrike" dirty="0">
                    <a:solidFill>
                      <a:srgbClr val="000000"/>
                    </a:solidFill>
                    <a:effectLst/>
                    <a:latin typeface="Calibri" panose="020F0502020204030204" pitchFamily="34" charset="0"/>
                  </a:rPr>
                  <a:t>rolled cereal rye mulch </a:t>
                </a:r>
                <a:r>
                  <a:rPr lang="en-US" sz="5400" dirty="0">
                    <a:solidFill>
                      <a:schemeClr val="tx1"/>
                    </a:solidFill>
                  </a:rPr>
                  <a:t>on March 23</a:t>
                </a:r>
                <a:r>
                  <a:rPr lang="en-US" sz="5400" baseline="30000" dirty="0">
                    <a:solidFill>
                      <a:schemeClr val="tx1"/>
                    </a:solidFill>
                  </a:rPr>
                  <a:t>rd</a:t>
                </a:r>
                <a:r>
                  <a:rPr lang="en-US" sz="5400" dirty="0">
                    <a:solidFill>
                      <a:schemeClr val="tx1"/>
                    </a:solidFill>
                  </a:rPr>
                  <a:t>, 2022. The no cover crop control was rolled cereal rye mulch residue. </a:t>
                </a:r>
              </a:p>
              <a:p>
                <a:pPr marL="857250" indent="-857250">
                  <a:buFont typeface="Arial" panose="020B0604020202020204" pitchFamily="34" charset="0"/>
                  <a:buChar char="•"/>
                </a:pPr>
                <a:r>
                  <a:rPr lang="en-US" sz="5400" dirty="0">
                    <a:solidFill>
                      <a:schemeClr val="tx1"/>
                    </a:solidFill>
                  </a:rPr>
                  <a:t>Crop percent coverage was evaluated from a 0.25 </a:t>
                </a:r>
                <a14:m>
                  <m:oMath xmlns:m="http://schemas.openxmlformats.org/officeDocument/2006/math">
                    <m:sSup>
                      <m:sSupPr>
                        <m:ctrlPr>
                          <a:rPr lang="en-US" sz="5400" i="1">
                            <a:solidFill>
                              <a:schemeClr val="tx1"/>
                            </a:solidFill>
                            <a:latin typeface="Cambria Math" panose="02040503050406030204" pitchFamily="18" charset="0"/>
                          </a:rPr>
                        </m:ctrlPr>
                      </m:sSupPr>
                      <m:e>
                        <m:r>
                          <a:rPr lang="en-US" sz="5400" i="1">
                            <a:solidFill>
                              <a:schemeClr val="tx1"/>
                            </a:solidFill>
                            <a:latin typeface="Cambria Math" panose="02040503050406030204" pitchFamily="18" charset="0"/>
                          </a:rPr>
                          <m:t>𝑚</m:t>
                        </m:r>
                      </m:e>
                      <m:sup>
                        <m:r>
                          <a:rPr lang="en-US" sz="5400" i="1">
                            <a:solidFill>
                              <a:schemeClr val="tx1"/>
                            </a:solidFill>
                            <a:latin typeface="Cambria Math" panose="02040503050406030204" pitchFamily="18" charset="0"/>
                          </a:rPr>
                          <m:t>2</m:t>
                        </m:r>
                      </m:sup>
                    </m:sSup>
                  </m:oMath>
                </a14:m>
                <a:r>
                  <a:rPr lang="en-US" sz="5400" dirty="0">
                    <a:solidFill>
                      <a:schemeClr val="tx1"/>
                    </a:solidFill>
                  </a:rPr>
                  <a:t> quadrat per plot on Jun 2</a:t>
                </a:r>
                <a:r>
                  <a:rPr lang="en-US" sz="5400" baseline="30000" dirty="0">
                    <a:solidFill>
                      <a:schemeClr val="tx1"/>
                    </a:solidFill>
                  </a:rPr>
                  <a:t>nd</a:t>
                </a:r>
                <a:r>
                  <a:rPr lang="en-US" sz="5400" dirty="0">
                    <a:solidFill>
                      <a:schemeClr val="tx1"/>
                    </a:solidFill>
                  </a:rPr>
                  <a:t>, 2022</a:t>
                </a:r>
                <a:r>
                  <a:rPr lang="en-US" sz="5400" dirty="0"/>
                  <a:t> and c</a:t>
                </a:r>
                <a:r>
                  <a:rPr lang="en-US" sz="5400" dirty="0">
                    <a:solidFill>
                      <a:schemeClr val="tx1"/>
                    </a:solidFill>
                  </a:rPr>
                  <a:t>rop and weed biomass were sampled from a 0.25 </a:t>
                </a:r>
                <a14:m>
                  <m:oMath xmlns:m="http://schemas.openxmlformats.org/officeDocument/2006/math">
                    <m:sSup>
                      <m:sSupPr>
                        <m:ctrlPr>
                          <a:rPr lang="en-US" sz="5400" i="1">
                            <a:solidFill>
                              <a:schemeClr val="tx1"/>
                            </a:solidFill>
                            <a:latin typeface="Cambria Math" panose="02040503050406030204" pitchFamily="18" charset="0"/>
                          </a:rPr>
                        </m:ctrlPr>
                      </m:sSupPr>
                      <m:e>
                        <m:r>
                          <a:rPr lang="en-US" sz="5400" i="1">
                            <a:solidFill>
                              <a:schemeClr val="tx1"/>
                            </a:solidFill>
                            <a:latin typeface="Cambria Math" panose="02040503050406030204" pitchFamily="18" charset="0"/>
                          </a:rPr>
                          <m:t>𝑚</m:t>
                        </m:r>
                      </m:e>
                      <m:sup>
                        <m:r>
                          <a:rPr lang="en-US" sz="5400" i="1">
                            <a:solidFill>
                              <a:schemeClr val="tx1"/>
                            </a:solidFill>
                            <a:latin typeface="Cambria Math" panose="02040503050406030204" pitchFamily="18" charset="0"/>
                          </a:rPr>
                          <m:t>2</m:t>
                        </m:r>
                      </m:sup>
                    </m:sSup>
                  </m:oMath>
                </a14:m>
                <a:r>
                  <a:rPr lang="en-US" sz="5400" dirty="0">
                    <a:solidFill>
                      <a:schemeClr val="tx1"/>
                    </a:solidFill>
                  </a:rPr>
                  <a:t> quadrat per plot on Jun 3</a:t>
                </a:r>
                <a:r>
                  <a:rPr lang="en-US" sz="5400" baseline="30000" dirty="0">
                    <a:solidFill>
                      <a:schemeClr val="tx1"/>
                    </a:solidFill>
                  </a:rPr>
                  <a:t>rd</a:t>
                </a:r>
                <a:r>
                  <a:rPr lang="en-US" sz="5400" dirty="0">
                    <a:solidFill>
                      <a:schemeClr val="tx1"/>
                    </a:solidFill>
                  </a:rPr>
                  <a:t>, 2022.</a:t>
                </a:r>
              </a:p>
              <a:p>
                <a:pPr marL="857250" indent="-857250">
                  <a:buFont typeface="Arial" panose="020B0604020202020204" pitchFamily="34" charset="0"/>
                  <a:buChar char="•"/>
                </a:pPr>
                <a:r>
                  <a:rPr lang="en-US" sz="5400" dirty="0">
                    <a:solidFill>
                      <a:schemeClr val="tx1"/>
                    </a:solidFill>
                  </a:rPr>
                  <a:t>A non-linear model for crop – weed competition was fitted with </a:t>
                </a:r>
                <a:r>
                  <a:rPr lang="en-US" sz="5400" dirty="0" err="1">
                    <a:solidFill>
                      <a:schemeClr val="tx1"/>
                    </a:solidFill>
                    <a:latin typeface="Courier New" panose="02070309020205020404" pitchFamily="49" charset="0"/>
                    <a:cs typeface="Courier New" panose="02070309020205020404" pitchFamily="49" charset="0"/>
                  </a:rPr>
                  <a:t>nls</a:t>
                </a:r>
                <a:r>
                  <a:rPr lang="en-US" sz="5400" dirty="0">
                    <a:solidFill>
                      <a:schemeClr val="tx1"/>
                    </a:solidFill>
                  </a:rPr>
                  <a:t> and a </a:t>
                </a:r>
                <a:r>
                  <a:rPr lang="en-US" sz="5400" dirty="0"/>
                  <a:t>linear model for crop percent coverage was fitted with </a:t>
                </a:r>
                <a:r>
                  <a:rPr lang="en-US" sz="5400" dirty="0" err="1">
                    <a:latin typeface="Courier New" panose="02070309020205020404" pitchFamily="49" charset="0"/>
                    <a:cs typeface="Courier New" panose="02070309020205020404" pitchFamily="49" charset="0"/>
                  </a:rPr>
                  <a:t>lm</a:t>
                </a:r>
                <a:r>
                  <a:rPr lang="en-US" sz="5400" dirty="0">
                    <a:latin typeface="Courier New" panose="02070309020205020404" pitchFamily="49" charset="0"/>
                    <a:cs typeface="Courier New" panose="02070309020205020404" pitchFamily="49" charset="0"/>
                  </a:rPr>
                  <a:t> </a:t>
                </a:r>
                <a:r>
                  <a:rPr lang="en-US" sz="5400" dirty="0"/>
                  <a:t>and (‘</a:t>
                </a:r>
                <a:r>
                  <a:rPr lang="en-US" sz="5400" dirty="0">
                    <a:solidFill>
                      <a:schemeClr val="tx1"/>
                    </a:solidFill>
                  </a:rPr>
                  <a:t>stats’ package version 3.6.2 [7]) in R version 4.2.1 [7]. The competition conforms to </a:t>
                </a:r>
                <a:r>
                  <a:rPr lang="en-US" sz="5400" dirty="0"/>
                  <a:t> </a:t>
                </a:r>
                <a14:m>
                  <m:oMath xmlns:m="http://schemas.openxmlformats.org/officeDocument/2006/math">
                    <m:sSub>
                      <m:sSubPr>
                        <m:ctrlPr>
                          <a:rPr lang="en-US" sz="5400" i="1" smtClean="0">
                            <a:latin typeface="Cambria Math" panose="02040503050406030204" pitchFamily="18" charset="0"/>
                          </a:rPr>
                        </m:ctrlPr>
                      </m:sSubPr>
                      <m:e>
                        <m:r>
                          <a:rPr lang="en-US" sz="5400" b="0" i="1" smtClean="0">
                            <a:latin typeface="Cambria Math" panose="02040503050406030204" pitchFamily="18" charset="0"/>
                          </a:rPr>
                          <m:t>𝐵</m:t>
                        </m:r>
                      </m:e>
                      <m:sub>
                        <m:r>
                          <a:rPr lang="en-US" sz="5400" b="0" i="1" smtClean="0">
                            <a:latin typeface="Cambria Math" panose="02040503050406030204" pitchFamily="18" charset="0"/>
                          </a:rPr>
                          <m:t>𝑤</m:t>
                        </m:r>
                      </m:sub>
                    </m:sSub>
                  </m:oMath>
                </a14:m>
                <a:r>
                  <a:rPr lang="en-US" sz="5400" dirty="0"/>
                  <a:t> =  </a:t>
                </a:r>
                <a14:m>
                  <m:oMath xmlns:m="http://schemas.openxmlformats.org/officeDocument/2006/math">
                    <m:f>
                      <m:fPr>
                        <m:ctrlPr>
                          <a:rPr lang="en-US" sz="5400" i="1" smtClean="0">
                            <a:latin typeface="Cambria Math" panose="02040503050406030204" pitchFamily="18" charset="0"/>
                          </a:rPr>
                        </m:ctrlPr>
                      </m:fPr>
                      <m:num>
                        <m:r>
                          <a:rPr lang="en-US" sz="5400" b="0" i="1" smtClean="0">
                            <a:latin typeface="Cambria Math" panose="02040503050406030204" pitchFamily="18" charset="0"/>
                          </a:rPr>
                          <m:t>𝐶</m:t>
                        </m:r>
                      </m:num>
                      <m:den>
                        <m:r>
                          <a:rPr lang="en-US" sz="5400" b="0" i="1" smtClean="0">
                            <a:latin typeface="Cambria Math" panose="02040503050406030204" pitchFamily="18" charset="0"/>
                          </a:rPr>
                          <m:t>1+</m:t>
                        </m:r>
                        <m:sSub>
                          <m:sSubPr>
                            <m:ctrlPr>
                              <a:rPr lang="en-US" sz="5400" b="0" i="1" smtClean="0">
                                <a:latin typeface="Cambria Math" panose="02040503050406030204" pitchFamily="18" charset="0"/>
                              </a:rPr>
                            </m:ctrlPr>
                          </m:sSubPr>
                          <m:e>
                            <m:r>
                              <a:rPr lang="en-US" sz="5400" b="0" i="1" smtClean="0">
                                <a:latin typeface="Cambria Math" panose="02040503050406030204" pitchFamily="18" charset="0"/>
                              </a:rPr>
                              <m:t>𝑖</m:t>
                            </m:r>
                          </m:e>
                          <m:sub>
                            <m:r>
                              <a:rPr lang="en-US" sz="5400" b="0" i="1" smtClean="0">
                                <a:latin typeface="Cambria Math" panose="02040503050406030204" pitchFamily="18" charset="0"/>
                              </a:rPr>
                              <m:t>𝑤</m:t>
                            </m:r>
                          </m:sub>
                        </m:sSub>
                        <m:r>
                          <a:rPr lang="en-US" sz="5400" b="0" i="1" smtClean="0">
                            <a:latin typeface="Cambria Math" panose="02040503050406030204" pitchFamily="18" charset="0"/>
                          </a:rPr>
                          <m:t> ∗  </m:t>
                        </m:r>
                        <m:sSub>
                          <m:sSubPr>
                            <m:ctrlPr>
                              <a:rPr lang="en-US" sz="5400" b="0" i="1" smtClean="0">
                                <a:latin typeface="Cambria Math" panose="02040503050406030204" pitchFamily="18" charset="0"/>
                              </a:rPr>
                            </m:ctrlPr>
                          </m:sSubPr>
                          <m:e>
                            <m:r>
                              <a:rPr lang="en-US" sz="5400" b="0" i="1" smtClean="0">
                                <a:latin typeface="Cambria Math" panose="02040503050406030204" pitchFamily="18" charset="0"/>
                              </a:rPr>
                              <m:t>𝐵</m:t>
                            </m:r>
                          </m:e>
                          <m:sub>
                            <m:r>
                              <a:rPr lang="en-US" sz="5400" b="0" i="1" smtClean="0">
                                <a:latin typeface="Cambria Math" panose="02040503050406030204" pitchFamily="18" charset="0"/>
                              </a:rPr>
                              <m:t>𝑐</m:t>
                            </m:r>
                          </m:sub>
                        </m:sSub>
                      </m:den>
                    </m:f>
                  </m:oMath>
                </a14:m>
                <a:r>
                  <a:rPr lang="en-US" sz="5400" dirty="0">
                    <a:solidFill>
                      <a:schemeClr val="tx1"/>
                    </a:solidFill>
                  </a:rPr>
                  <a:t> [8], where </a:t>
                </a:r>
                <a14:m>
                  <m:oMath xmlns:m="http://schemas.openxmlformats.org/officeDocument/2006/math">
                    <m:sSub>
                      <m:sSubPr>
                        <m:ctrlPr>
                          <a:rPr lang="en-US" sz="5400" i="1">
                            <a:latin typeface="Cambria Math" panose="02040503050406030204" pitchFamily="18" charset="0"/>
                          </a:rPr>
                        </m:ctrlPr>
                      </m:sSubPr>
                      <m:e>
                        <m:r>
                          <a:rPr lang="en-US" sz="5400" i="1">
                            <a:latin typeface="Cambria Math" panose="02040503050406030204" pitchFamily="18" charset="0"/>
                          </a:rPr>
                          <m:t>𝐵</m:t>
                        </m:r>
                      </m:e>
                      <m:sub>
                        <m:r>
                          <a:rPr lang="en-US" sz="5400" i="1">
                            <a:latin typeface="Cambria Math" panose="02040503050406030204" pitchFamily="18" charset="0"/>
                          </a:rPr>
                          <m:t>𝑤</m:t>
                        </m:r>
                      </m:sub>
                    </m:sSub>
                  </m:oMath>
                </a14:m>
                <a:r>
                  <a:rPr lang="en-US" sz="5400" dirty="0"/>
                  <a:t> is the weed biomass, C is the weed biomass with no cover crop, </a:t>
                </a:r>
                <a14:m>
                  <m:oMath xmlns:m="http://schemas.openxmlformats.org/officeDocument/2006/math">
                    <m:sSub>
                      <m:sSubPr>
                        <m:ctrlPr>
                          <a:rPr lang="en-US" sz="5400" i="1">
                            <a:latin typeface="Cambria Math" panose="02040503050406030204" pitchFamily="18" charset="0"/>
                          </a:rPr>
                        </m:ctrlPr>
                      </m:sSubPr>
                      <m:e>
                        <m:r>
                          <a:rPr lang="en-US" sz="5400" i="1">
                            <a:latin typeface="Cambria Math" panose="02040503050406030204" pitchFamily="18" charset="0"/>
                          </a:rPr>
                          <m:t>𝑖</m:t>
                        </m:r>
                      </m:e>
                      <m:sub>
                        <m:r>
                          <a:rPr lang="en-US" sz="5400" i="1">
                            <a:latin typeface="Cambria Math" panose="02040503050406030204" pitchFamily="18" charset="0"/>
                          </a:rPr>
                          <m:t>𝑤</m:t>
                        </m:r>
                      </m:sub>
                    </m:sSub>
                  </m:oMath>
                </a14:m>
                <a:r>
                  <a:rPr lang="en-US" sz="5400" dirty="0">
                    <a:solidFill>
                      <a:schemeClr val="tx1"/>
                    </a:solidFill>
                  </a:rPr>
                  <a:t> is the crop – weed competition coefficient, and </a:t>
                </a:r>
                <a14:m>
                  <m:oMath xmlns:m="http://schemas.openxmlformats.org/officeDocument/2006/math">
                    <m:sSub>
                      <m:sSubPr>
                        <m:ctrlPr>
                          <a:rPr lang="en-US" sz="5400" i="1">
                            <a:latin typeface="Cambria Math" panose="02040503050406030204" pitchFamily="18" charset="0"/>
                          </a:rPr>
                        </m:ctrlPr>
                      </m:sSubPr>
                      <m:e>
                        <m:r>
                          <a:rPr lang="en-US" sz="5400" i="1">
                            <a:latin typeface="Cambria Math" panose="02040503050406030204" pitchFamily="18" charset="0"/>
                          </a:rPr>
                          <m:t>𝐵</m:t>
                        </m:r>
                      </m:e>
                      <m:sub>
                        <m:r>
                          <a:rPr lang="en-US" sz="5400" b="0" i="1" smtClean="0">
                            <a:latin typeface="Cambria Math" panose="02040503050406030204" pitchFamily="18" charset="0"/>
                          </a:rPr>
                          <m:t>𝑐</m:t>
                        </m:r>
                      </m:sub>
                    </m:sSub>
                  </m:oMath>
                </a14:m>
                <a:r>
                  <a:rPr lang="en-US" sz="5400" dirty="0">
                    <a:solidFill>
                      <a:schemeClr val="tx1"/>
                    </a:solidFill>
                  </a:rPr>
                  <a:t> is the cover crop biomass.</a:t>
                </a:r>
              </a:p>
            </p:txBody>
          </p:sp>
        </mc:Choice>
        <mc:Fallback xmlns="">
          <p:sp>
            <p:nvSpPr>
              <p:cNvPr id="10" name="TextBox 9">
                <a:extLst>
                  <a:ext uri="{FF2B5EF4-FFF2-40B4-BE49-F238E27FC236}">
                    <a16:creationId xmlns:a16="http://schemas.microsoft.com/office/drawing/2014/main" id="{3DAF1467-69D5-0B4E-3A6F-707082E0D7E7}"/>
                  </a:ext>
                </a:extLst>
              </p:cNvPr>
              <p:cNvSpPr txBox="1">
                <a:spLocks noRot="1" noChangeAspect="1" noMove="1" noResize="1" noEditPoints="1" noAdjustHandles="1" noChangeArrowheads="1" noChangeShapeType="1" noTextEdit="1"/>
              </p:cNvSpPr>
              <p:nvPr/>
            </p:nvSpPr>
            <p:spPr>
              <a:xfrm>
                <a:off x="183283" y="27229339"/>
                <a:ext cx="27256915" cy="10520957"/>
              </a:xfrm>
              <a:prstGeom prst="rect">
                <a:avLst/>
              </a:prstGeom>
              <a:blipFill>
                <a:blip r:embed="rId3"/>
                <a:stretch>
                  <a:fillRect l="-1071" t="-1568" r="-1351" b="-2533"/>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20164146-EB2D-7B14-41E9-2666BFD8A53B}"/>
              </a:ext>
            </a:extLst>
          </p:cNvPr>
          <p:cNvSpPr txBox="1"/>
          <p:nvPr/>
        </p:nvSpPr>
        <p:spPr>
          <a:xfrm>
            <a:off x="1045029" y="38017439"/>
            <a:ext cx="16690798" cy="2862322"/>
          </a:xfrm>
          <a:prstGeom prst="rect">
            <a:avLst/>
          </a:prstGeom>
          <a:noFill/>
        </p:spPr>
        <p:txBody>
          <a:bodyPr wrap="square" rtlCol="0">
            <a:spAutoFit/>
          </a:bodyPr>
          <a:lstStyle/>
          <a:p>
            <a:r>
              <a:rPr lang="en-US" sz="6000" b="1" dirty="0">
                <a:solidFill>
                  <a:srgbClr val="C00000"/>
                </a:solidFill>
                <a:latin typeface="Aharoni" panose="02010803020104030203" pitchFamily="2" charset="-79"/>
                <a:cs typeface="Aharoni" panose="02010803020104030203" pitchFamily="2" charset="-79"/>
              </a:rPr>
              <a:t>Acknowledgements</a:t>
            </a:r>
          </a:p>
          <a:p>
            <a:r>
              <a:rPr lang="en-US" sz="6000" dirty="0"/>
              <a:t>Keith </a:t>
            </a:r>
            <a:r>
              <a:rPr lang="en-US" sz="6000" dirty="0" err="1"/>
              <a:t>Berns</a:t>
            </a:r>
            <a:r>
              <a:rPr lang="en-US" sz="6000" dirty="0"/>
              <a:t>, Green Cover Seed, Bladen, Nebraska</a:t>
            </a:r>
          </a:p>
          <a:p>
            <a:endParaRPr lang="en-US" sz="6000" b="1" dirty="0"/>
          </a:p>
        </p:txBody>
      </p:sp>
      <p:sp>
        <p:nvSpPr>
          <p:cNvPr id="17" name="TextBox 16">
            <a:extLst>
              <a:ext uri="{FF2B5EF4-FFF2-40B4-BE49-F238E27FC236}">
                <a16:creationId xmlns:a16="http://schemas.microsoft.com/office/drawing/2014/main" id="{DCDEE21D-561A-27B3-5C5A-C19B2935E03D}"/>
              </a:ext>
            </a:extLst>
          </p:cNvPr>
          <p:cNvSpPr txBox="1"/>
          <p:nvPr/>
        </p:nvSpPr>
        <p:spPr>
          <a:xfrm>
            <a:off x="29173713" y="27291426"/>
            <a:ext cx="10496583" cy="12157174"/>
          </a:xfrm>
          <a:prstGeom prst="rect">
            <a:avLst/>
          </a:prstGeom>
          <a:noFill/>
        </p:spPr>
        <p:txBody>
          <a:bodyPr wrap="square" rtlCol="0">
            <a:spAutoFit/>
          </a:bodyPr>
          <a:lstStyle/>
          <a:p>
            <a:pPr marL="742950" indent="-742950">
              <a:buAutoNum type="arabicPeriod"/>
            </a:pPr>
            <a:r>
              <a:rPr lang="en-US" sz="2800" b="0" i="0" u="none" strike="noStrike" dirty="0">
                <a:solidFill>
                  <a:srgbClr val="222222"/>
                </a:solidFill>
                <a:effectLst/>
                <a:latin typeface="Arial" panose="020B0604020202020204" pitchFamily="34" charset="0"/>
              </a:rPr>
              <a:t>Teasdale JR. Contribution of cover crops to weed management in sustainable agricultural systems. Journal of production agriculture. 1996 Oct;9(4):475-9. </a:t>
            </a:r>
          </a:p>
          <a:p>
            <a:pPr marL="742950" indent="-742950">
              <a:buAutoNum type="arabicPeriod"/>
            </a:pPr>
            <a:r>
              <a:rPr lang="en-US" sz="2800" b="0" i="0" u="none" strike="noStrike" dirty="0">
                <a:solidFill>
                  <a:srgbClr val="222222"/>
                </a:solidFill>
                <a:effectLst/>
                <a:latin typeface="Arial" panose="020B0604020202020204" pitchFamily="34" charset="0"/>
              </a:rPr>
              <a:t>Ohno T, Doolan K, </a:t>
            </a:r>
            <a:r>
              <a:rPr lang="en-US" sz="2800" b="0" i="0" u="none" strike="noStrike" dirty="0" err="1">
                <a:solidFill>
                  <a:srgbClr val="222222"/>
                </a:solidFill>
                <a:effectLst/>
                <a:latin typeface="Arial" panose="020B0604020202020204" pitchFamily="34" charset="0"/>
              </a:rPr>
              <a:t>Zibilske</a:t>
            </a:r>
            <a:r>
              <a:rPr lang="en-US" sz="2800" b="0" i="0" u="none" strike="noStrike" dirty="0">
                <a:solidFill>
                  <a:srgbClr val="222222"/>
                </a:solidFill>
                <a:effectLst/>
                <a:latin typeface="Arial" panose="020B0604020202020204" pitchFamily="34" charset="0"/>
              </a:rPr>
              <a:t> LM, Liebman M, </a:t>
            </a:r>
            <a:r>
              <a:rPr lang="en-US" sz="2800" b="0" i="0" u="none" strike="noStrike" dirty="0" err="1">
                <a:solidFill>
                  <a:srgbClr val="222222"/>
                </a:solidFill>
                <a:effectLst/>
                <a:latin typeface="Arial" panose="020B0604020202020204" pitchFamily="34" charset="0"/>
              </a:rPr>
              <a:t>Gallandt</a:t>
            </a:r>
            <a:r>
              <a:rPr lang="en-US" sz="2800" b="0" i="0" u="none" strike="noStrike" dirty="0">
                <a:solidFill>
                  <a:srgbClr val="222222"/>
                </a:solidFill>
                <a:effectLst/>
                <a:latin typeface="Arial" panose="020B0604020202020204" pitchFamily="34" charset="0"/>
              </a:rPr>
              <a:t> ER, Berube C. Phytotoxic effects of red clover amended soils on wild mustard seedling growth. Agriculture, ecosystems &amp; environment. 2000 Apr 1;78(2):187-92.</a:t>
            </a:r>
          </a:p>
          <a:p>
            <a:pPr marL="742950" indent="-742950">
              <a:buAutoNum type="arabicPeriod"/>
            </a:pPr>
            <a:r>
              <a:rPr lang="en-US" sz="2800" dirty="0">
                <a:solidFill>
                  <a:srgbClr val="222222"/>
                </a:solidFill>
                <a:latin typeface="Arial" panose="020B0604020202020204" pitchFamily="34" charset="0"/>
              </a:rPr>
              <a:t>Duiker SW, Curran SW. </a:t>
            </a:r>
            <a:r>
              <a:rPr lang="en-US" sz="2800" b="0" i="0" u="none" strike="noStrike" dirty="0">
                <a:solidFill>
                  <a:srgbClr val="001E44"/>
                </a:solidFill>
                <a:effectLst/>
                <a:latin typeface="Roboto Slab"/>
              </a:rPr>
              <a:t>Management of red clover as a cover crop. </a:t>
            </a:r>
            <a:r>
              <a:rPr lang="en-US" sz="2800" b="0" i="0" u="none" strike="noStrike" dirty="0" err="1">
                <a:solidFill>
                  <a:srgbClr val="001E44"/>
                </a:solidFill>
                <a:effectLst/>
                <a:latin typeface="Roboto Slab"/>
              </a:rPr>
              <a:t>PennState</a:t>
            </a:r>
            <a:r>
              <a:rPr lang="en-US" sz="2800" b="0" i="0" u="none" strike="noStrike" dirty="0">
                <a:solidFill>
                  <a:srgbClr val="001E44"/>
                </a:solidFill>
                <a:effectLst/>
                <a:latin typeface="Roboto Slab"/>
              </a:rPr>
              <a:t> Extension. 2007 Oct.</a:t>
            </a:r>
          </a:p>
          <a:p>
            <a:pPr marL="742950" indent="-742950">
              <a:buAutoNum type="arabicPeriod"/>
            </a:pPr>
            <a:r>
              <a:rPr lang="en-US" sz="2800" b="0" i="0" u="none" strike="noStrike" dirty="0" err="1">
                <a:solidFill>
                  <a:srgbClr val="222222"/>
                </a:solidFill>
                <a:effectLst/>
                <a:latin typeface="Arial" panose="020B0604020202020204" pitchFamily="34" charset="0"/>
              </a:rPr>
              <a:t>Mutch</a:t>
            </a:r>
            <a:r>
              <a:rPr lang="en-US" sz="2800" b="0" i="0" u="none" strike="noStrike" dirty="0">
                <a:solidFill>
                  <a:srgbClr val="222222"/>
                </a:solidFill>
                <a:effectLst/>
                <a:latin typeface="Arial" panose="020B0604020202020204" pitchFamily="34" charset="0"/>
              </a:rPr>
              <a:t> DR, Martin TE, </a:t>
            </a:r>
            <a:r>
              <a:rPr lang="en-US" sz="2800" b="0" i="0" u="none" strike="noStrike" dirty="0" err="1">
                <a:solidFill>
                  <a:srgbClr val="222222"/>
                </a:solidFill>
                <a:effectLst/>
                <a:latin typeface="Arial" panose="020B0604020202020204" pitchFamily="34" charset="0"/>
              </a:rPr>
              <a:t>Kosola</a:t>
            </a:r>
            <a:r>
              <a:rPr lang="en-US" sz="2800" b="0" i="0" u="none" strike="noStrike" dirty="0">
                <a:solidFill>
                  <a:srgbClr val="222222"/>
                </a:solidFill>
                <a:effectLst/>
                <a:latin typeface="Arial" panose="020B0604020202020204" pitchFamily="34" charset="0"/>
              </a:rPr>
              <a:t> KR. Red clover (Trifolium pratense) suppression of common ragweed (Ambrosia </a:t>
            </a:r>
            <a:r>
              <a:rPr lang="en-US" sz="2800" b="0" i="0" u="none" strike="noStrike" dirty="0" err="1">
                <a:solidFill>
                  <a:srgbClr val="222222"/>
                </a:solidFill>
                <a:effectLst/>
                <a:latin typeface="Arial" panose="020B0604020202020204" pitchFamily="34" charset="0"/>
              </a:rPr>
              <a:t>artemisiifolia</a:t>
            </a:r>
            <a:r>
              <a:rPr lang="en-US" sz="2800" b="0" i="0" u="none" strike="noStrike" dirty="0">
                <a:solidFill>
                  <a:srgbClr val="222222"/>
                </a:solidFill>
                <a:effectLst/>
                <a:latin typeface="Arial" panose="020B0604020202020204" pitchFamily="34" charset="0"/>
              </a:rPr>
              <a:t>) in winter wheat (Triticum </a:t>
            </a:r>
            <a:r>
              <a:rPr lang="en-US" sz="2800" b="0" i="0" u="none" strike="noStrike" dirty="0" err="1">
                <a:solidFill>
                  <a:srgbClr val="222222"/>
                </a:solidFill>
                <a:effectLst/>
                <a:latin typeface="Arial" panose="020B0604020202020204" pitchFamily="34" charset="0"/>
              </a:rPr>
              <a:t>aestivum</a:t>
            </a:r>
            <a:r>
              <a:rPr lang="en-US" sz="2800" b="0" i="0" u="none" strike="noStrike" dirty="0">
                <a:solidFill>
                  <a:srgbClr val="222222"/>
                </a:solidFill>
                <a:effectLst/>
                <a:latin typeface="Arial" panose="020B0604020202020204" pitchFamily="34" charset="0"/>
              </a:rPr>
              <a:t>). Weed Technology. 2003 Mar;17(1):181-5.</a:t>
            </a:r>
          </a:p>
          <a:p>
            <a:pPr marL="742950" indent="-742950">
              <a:buAutoNum type="arabicPeriod"/>
            </a:pPr>
            <a:r>
              <a:rPr lang="en-US" sz="2800" b="0" i="0" u="none" strike="noStrike" dirty="0">
                <a:solidFill>
                  <a:srgbClr val="222222"/>
                </a:solidFill>
                <a:effectLst/>
                <a:latin typeface="Arial" panose="020B0604020202020204" pitchFamily="34" charset="0"/>
              </a:rPr>
              <a:t>Bryan CJ, Sipes SD, </a:t>
            </a:r>
            <a:r>
              <a:rPr lang="en-US" sz="2800" b="0" i="0" u="none" strike="noStrike" dirty="0" err="1">
                <a:solidFill>
                  <a:srgbClr val="222222"/>
                </a:solidFill>
                <a:effectLst/>
                <a:latin typeface="Arial" panose="020B0604020202020204" pitchFamily="34" charset="0"/>
              </a:rPr>
              <a:t>Arduser</a:t>
            </a:r>
            <a:r>
              <a:rPr lang="en-US" sz="2800" b="0" i="0" u="none" strike="noStrike" dirty="0">
                <a:solidFill>
                  <a:srgbClr val="222222"/>
                </a:solidFill>
                <a:effectLst/>
                <a:latin typeface="Arial" panose="020B0604020202020204" pitchFamily="34" charset="0"/>
              </a:rPr>
              <a:t> M, </a:t>
            </a:r>
            <a:r>
              <a:rPr lang="en-US" sz="2800" b="0" i="0" u="none" strike="noStrike" dirty="0" err="1">
                <a:solidFill>
                  <a:srgbClr val="222222"/>
                </a:solidFill>
                <a:effectLst/>
                <a:latin typeface="Arial" panose="020B0604020202020204" pitchFamily="34" charset="0"/>
              </a:rPr>
              <a:t>Kassim</a:t>
            </a:r>
            <a:r>
              <a:rPr lang="en-US" sz="2800" b="0" i="0" u="none" strike="noStrike" dirty="0">
                <a:solidFill>
                  <a:srgbClr val="222222"/>
                </a:solidFill>
                <a:effectLst/>
                <a:latin typeface="Arial" panose="020B0604020202020204" pitchFamily="34" charset="0"/>
              </a:rPr>
              <a:t> L, Gibson DJ, Scott DA, Gage KL. Efficacy of cover crops for pollinator habitat provision and weed suppression. Environmental Entomology. 2021 Feb;50(1):208-21.</a:t>
            </a:r>
            <a:endParaRPr lang="en-US" sz="2800" b="0" i="0" u="none" strike="noStrike" dirty="0">
              <a:solidFill>
                <a:srgbClr val="001E44"/>
              </a:solidFill>
              <a:effectLst/>
              <a:latin typeface="Roboto Slab"/>
            </a:endParaRPr>
          </a:p>
          <a:p>
            <a:pPr marL="742950" indent="-742950">
              <a:buAutoNum type="arabicPeriod"/>
            </a:pPr>
            <a:r>
              <a:rPr lang="en-US" sz="2800" b="0" i="0" u="none" strike="noStrike" dirty="0" err="1">
                <a:solidFill>
                  <a:srgbClr val="222222"/>
                </a:solidFill>
                <a:effectLst/>
                <a:latin typeface="Arial" panose="020B0604020202020204" pitchFamily="34" charset="0"/>
              </a:rPr>
              <a:t>Haramoto</a:t>
            </a:r>
            <a:r>
              <a:rPr lang="en-US" sz="2800" b="0" i="0" u="none" strike="noStrike" dirty="0">
                <a:solidFill>
                  <a:srgbClr val="222222"/>
                </a:solidFill>
                <a:effectLst/>
                <a:latin typeface="Arial" panose="020B0604020202020204" pitchFamily="34" charset="0"/>
              </a:rPr>
              <a:t> ER, </a:t>
            </a:r>
            <a:r>
              <a:rPr lang="en-US" sz="2800" b="0" i="0" u="none" strike="noStrike" dirty="0" err="1">
                <a:solidFill>
                  <a:srgbClr val="222222"/>
                </a:solidFill>
                <a:effectLst/>
                <a:latin typeface="Arial" panose="020B0604020202020204" pitchFamily="34" charset="0"/>
              </a:rPr>
              <a:t>Gallandt</a:t>
            </a:r>
            <a:r>
              <a:rPr lang="en-US" sz="2800" b="0" i="0" u="none" strike="noStrike" dirty="0">
                <a:solidFill>
                  <a:srgbClr val="222222"/>
                </a:solidFill>
                <a:effectLst/>
                <a:latin typeface="Arial" panose="020B0604020202020204" pitchFamily="34" charset="0"/>
              </a:rPr>
              <a:t> ER. Brassica cover cropping for weed management: A review. Renewable agriculture and food systems. 2004 Dec;19(4):187-98.</a:t>
            </a:r>
          </a:p>
          <a:p>
            <a:pPr marL="742950" indent="-742950">
              <a:buAutoNum type="arabicPeriod"/>
            </a:pPr>
            <a:r>
              <a:rPr lang="en-US" sz="2800" dirty="0">
                <a:latin typeface="Arial" panose="020B0604020202020204" pitchFamily="34" charset="0"/>
                <a:cs typeface="Arial" panose="020B0604020202020204" pitchFamily="34" charset="0"/>
              </a:rPr>
              <a:t>R Core Team (2022). R: A language and environment for statistical computing. R Foundation for Statistical Computing, Vienna, Austria. URL: </a:t>
            </a:r>
            <a:r>
              <a:rPr lang="en-US" sz="2800" dirty="0">
                <a:latin typeface="Arial" panose="020B0604020202020204" pitchFamily="34" charset="0"/>
                <a:cs typeface="Arial" panose="020B0604020202020204" pitchFamily="34" charset="0"/>
                <a:hlinkClick r:id="rId4"/>
              </a:rPr>
              <a:t>https://www.R-project.org/</a:t>
            </a:r>
            <a:r>
              <a:rPr lang="en-US" sz="2800" dirty="0">
                <a:latin typeface="Arial" panose="020B0604020202020204" pitchFamily="34" charset="0"/>
                <a:cs typeface="Arial" panose="020B0604020202020204" pitchFamily="34" charset="0"/>
              </a:rPr>
              <a:t>.</a:t>
            </a:r>
          </a:p>
          <a:p>
            <a:pPr marL="742950" indent="-742950">
              <a:buAutoNum type="arabicPeriod"/>
            </a:pPr>
            <a:r>
              <a:rPr lang="en-US" sz="2800" b="0" i="0" u="none" strike="noStrike" dirty="0">
                <a:solidFill>
                  <a:srgbClr val="222222"/>
                </a:solidFill>
                <a:effectLst/>
                <a:latin typeface="Arial" panose="020B0604020202020204" pitchFamily="34" charset="0"/>
              </a:rPr>
              <a:t>Spitters CJ. An alternative approach to the analysis of mixed cropping experiments. 1. Estimation of competition effects. Netherlands Journal of Agricultural Science. 1983 Feb 1;31(1):1-1</a:t>
            </a:r>
            <a:endParaRPr lang="en-US" sz="2800" u="none" strike="noStrike" dirty="0">
              <a:solidFill>
                <a:srgbClr val="222222"/>
              </a:solidFill>
              <a:effectLst/>
              <a:latin typeface="Arial" panose="020B0604020202020204" pitchFamily="34" charset="0"/>
              <a:cs typeface="Arial" panose="020B0604020202020204" pitchFamily="34" charset="0"/>
            </a:endParaRPr>
          </a:p>
        </p:txBody>
      </p:sp>
      <p:pic>
        <p:nvPicPr>
          <p:cNvPr id="21" name="Picture 20" descr="Chart, line chart, scatter chart&#10;&#10;Description automatically generated">
            <a:extLst>
              <a:ext uri="{FF2B5EF4-FFF2-40B4-BE49-F238E27FC236}">
                <a16:creationId xmlns:a16="http://schemas.microsoft.com/office/drawing/2014/main" id="{31560890-3510-3083-3816-19124F00E088}"/>
              </a:ext>
            </a:extLst>
          </p:cNvPr>
          <p:cNvPicPr>
            <a:picLocks noChangeAspect="1"/>
          </p:cNvPicPr>
          <p:nvPr/>
        </p:nvPicPr>
        <p:blipFill>
          <a:blip r:embed="rId5"/>
          <a:stretch>
            <a:fillRect/>
          </a:stretch>
        </p:blipFill>
        <p:spPr>
          <a:xfrm>
            <a:off x="183285" y="14423591"/>
            <a:ext cx="19933516" cy="11960110"/>
          </a:xfrm>
          <a:prstGeom prst="rect">
            <a:avLst/>
          </a:prstGeom>
        </p:spPr>
      </p:pic>
      <p:pic>
        <p:nvPicPr>
          <p:cNvPr id="23" name="Picture 22" descr="Chart, box and whisker chart&#10;&#10;Description automatically generated">
            <a:extLst>
              <a:ext uri="{FF2B5EF4-FFF2-40B4-BE49-F238E27FC236}">
                <a16:creationId xmlns:a16="http://schemas.microsoft.com/office/drawing/2014/main" id="{7D9ACFA1-D136-DD65-06D9-AA986B807100}"/>
              </a:ext>
            </a:extLst>
          </p:cNvPr>
          <p:cNvPicPr>
            <a:picLocks noChangeAspect="1"/>
          </p:cNvPicPr>
          <p:nvPr/>
        </p:nvPicPr>
        <p:blipFill>
          <a:blip r:embed="rId6"/>
          <a:stretch>
            <a:fillRect/>
          </a:stretch>
        </p:blipFill>
        <p:spPr>
          <a:xfrm>
            <a:off x="20594150" y="14560922"/>
            <a:ext cx="19076147" cy="11445688"/>
          </a:xfrm>
          <a:prstGeom prst="rect">
            <a:avLst/>
          </a:prstGeom>
        </p:spPr>
      </p:pic>
      <p:sp>
        <p:nvSpPr>
          <p:cNvPr id="24" name="TextBox 23">
            <a:extLst>
              <a:ext uri="{FF2B5EF4-FFF2-40B4-BE49-F238E27FC236}">
                <a16:creationId xmlns:a16="http://schemas.microsoft.com/office/drawing/2014/main" id="{AA8A3CE1-3737-36DF-4AF2-B59463B48969}"/>
              </a:ext>
            </a:extLst>
          </p:cNvPr>
          <p:cNvSpPr txBox="1"/>
          <p:nvPr/>
        </p:nvSpPr>
        <p:spPr>
          <a:xfrm rot="10800000" flipV="1">
            <a:off x="21536963" y="12650265"/>
            <a:ext cx="17800119" cy="1754326"/>
          </a:xfrm>
          <a:prstGeom prst="rect">
            <a:avLst/>
          </a:prstGeom>
          <a:noFill/>
        </p:spPr>
        <p:txBody>
          <a:bodyPr wrap="square" rtlCol="0">
            <a:spAutoFit/>
          </a:bodyPr>
          <a:lstStyle/>
          <a:p>
            <a:r>
              <a:rPr lang="en-US" sz="5400" b="1" dirty="0">
                <a:solidFill>
                  <a:schemeClr val="accent1">
                    <a:lumMod val="75000"/>
                  </a:schemeClr>
                </a:solidFill>
              </a:rPr>
              <a:t>Collard’s percent cover was significantly higher than that of red clover.</a:t>
            </a:r>
          </a:p>
        </p:txBody>
      </p:sp>
      <p:sp>
        <p:nvSpPr>
          <p:cNvPr id="4" name="TextBox 3">
            <a:extLst>
              <a:ext uri="{FF2B5EF4-FFF2-40B4-BE49-F238E27FC236}">
                <a16:creationId xmlns:a16="http://schemas.microsoft.com/office/drawing/2014/main" id="{106A353D-B51C-1D7E-65EE-79966A97DE75}"/>
              </a:ext>
            </a:extLst>
          </p:cNvPr>
          <p:cNvSpPr txBox="1"/>
          <p:nvPr/>
        </p:nvSpPr>
        <p:spPr>
          <a:xfrm>
            <a:off x="9494929" y="26170133"/>
            <a:ext cx="9642945" cy="1107996"/>
          </a:xfrm>
          <a:prstGeom prst="rect">
            <a:avLst/>
          </a:prstGeom>
          <a:noFill/>
        </p:spPr>
        <p:txBody>
          <a:bodyPr wrap="square" rtlCol="0">
            <a:spAutoFit/>
          </a:bodyPr>
          <a:lstStyle/>
          <a:p>
            <a:r>
              <a:rPr lang="en-US" sz="6600" b="1" dirty="0">
                <a:solidFill>
                  <a:srgbClr val="C00000"/>
                </a:solidFill>
                <a:latin typeface="Aharoni" panose="02010803020104030203" pitchFamily="2" charset="-79"/>
                <a:cs typeface="Aharoni" panose="02010803020104030203" pitchFamily="2" charset="-79"/>
              </a:rPr>
              <a:t>Materials and Methods</a:t>
            </a:r>
          </a:p>
        </p:txBody>
      </p:sp>
      <p:sp>
        <p:nvSpPr>
          <p:cNvPr id="11" name="TextBox 10">
            <a:extLst>
              <a:ext uri="{FF2B5EF4-FFF2-40B4-BE49-F238E27FC236}">
                <a16:creationId xmlns:a16="http://schemas.microsoft.com/office/drawing/2014/main" id="{651B2838-F150-7885-1864-1C24899A7130}"/>
              </a:ext>
            </a:extLst>
          </p:cNvPr>
          <p:cNvSpPr txBox="1"/>
          <p:nvPr/>
        </p:nvSpPr>
        <p:spPr>
          <a:xfrm>
            <a:off x="29926459" y="25980929"/>
            <a:ext cx="4495545" cy="1015663"/>
          </a:xfrm>
          <a:prstGeom prst="rect">
            <a:avLst/>
          </a:prstGeom>
          <a:noFill/>
        </p:spPr>
        <p:txBody>
          <a:bodyPr wrap="square" rtlCol="0">
            <a:spAutoFit/>
          </a:bodyPr>
          <a:lstStyle/>
          <a:p>
            <a:r>
              <a:rPr lang="en-US" sz="6000" b="1" dirty="0">
                <a:solidFill>
                  <a:srgbClr val="C00000"/>
                </a:solidFill>
                <a:latin typeface="Aharoni" panose="02010803020104030203" pitchFamily="2" charset="-79"/>
                <a:cs typeface="Aharoni" panose="02010803020104030203" pitchFamily="2" charset="-79"/>
              </a:rPr>
              <a:t>References</a:t>
            </a:r>
          </a:p>
        </p:txBody>
      </p:sp>
      <p:pic>
        <p:nvPicPr>
          <p:cNvPr id="5" name="Picture 2" descr="Downloads | CALS">
            <a:extLst>
              <a:ext uri="{FF2B5EF4-FFF2-40B4-BE49-F238E27FC236}">
                <a16:creationId xmlns:a16="http://schemas.microsoft.com/office/drawing/2014/main" id="{8C4DD275-F31C-1CB5-AD51-DEFA4E7672B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52763" y="843501"/>
            <a:ext cx="2921000" cy="2705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8935755"/>
      </p:ext>
    </p:extLst>
  </p:cSld>
  <p:clrMapOvr>
    <a:masterClrMapping/>
  </p:clrMapOvr>
  <p:extLst>
    <p:ext uri="{6950BFC3-D8DA-4A85-94F7-54DA5524770B}">
      <p188:commentRel xmlns:p188="http://schemas.microsoft.com/office/powerpoint/2018/8/main" r:id="rId2"/>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{64970371-16F1-2C45-AF51-D4967193C261}tf10001070</Template>
  <TotalTime>8659</TotalTime>
  <Words>646</Words>
  <Application>Microsoft Macintosh PowerPoint</Application>
  <PresentationFormat>Custom</PresentationFormat>
  <Paragraphs>26</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Aharoni</vt:lpstr>
      <vt:lpstr>Arial</vt:lpstr>
      <vt:lpstr>Calibri</vt:lpstr>
      <vt:lpstr>Calibri Light</vt:lpstr>
      <vt:lpstr>Cambria Math</vt:lpstr>
      <vt:lpstr>Courier New</vt:lpstr>
      <vt:lpstr>Roboto Slab</vt:lpstr>
      <vt:lpstr>Office Theme</vt:lpstr>
      <vt:lpstr>Weed suppression from frost-seeded Brassicaceae cover crops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Weed suppression from frost-seeded Brassicaceae  cover crops </dc:title>
  <dc:creator>Huong Nguyen</dc:creator>
  <cp:lastModifiedBy>Huong Nguyen</cp:lastModifiedBy>
  <cp:revision>25</cp:revision>
  <dcterms:created xsi:type="dcterms:W3CDTF">2022-11-07T16:07:29Z</dcterms:created>
  <dcterms:modified xsi:type="dcterms:W3CDTF">2022-12-12T14:54:59Z</dcterms:modified>
</cp:coreProperties>
</file>

<file path=docProps/thumbnail.jpeg>
</file>